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3"/>
  </p:notesMasterIdLst>
  <p:handoutMasterIdLst>
    <p:handoutMasterId r:id="rId34"/>
  </p:handoutMasterIdLst>
  <p:sldIdLst>
    <p:sldId id="687" r:id="rId2"/>
    <p:sldId id="710" r:id="rId3"/>
    <p:sldId id="705" r:id="rId4"/>
    <p:sldId id="718" r:id="rId5"/>
    <p:sldId id="721" r:id="rId6"/>
    <p:sldId id="722" r:id="rId7"/>
    <p:sldId id="723" r:id="rId8"/>
    <p:sldId id="720" r:id="rId9"/>
    <p:sldId id="727" r:id="rId10"/>
    <p:sldId id="714" r:id="rId11"/>
    <p:sldId id="716" r:id="rId12"/>
    <p:sldId id="724" r:id="rId13"/>
    <p:sldId id="725" r:id="rId14"/>
    <p:sldId id="726" r:id="rId15"/>
    <p:sldId id="729" r:id="rId16"/>
    <p:sldId id="719" r:id="rId17"/>
    <p:sldId id="334" r:id="rId18"/>
    <p:sldId id="335" r:id="rId19"/>
    <p:sldId id="263" r:id="rId20"/>
    <p:sldId id="264" r:id="rId21"/>
    <p:sldId id="338" r:id="rId22"/>
    <p:sldId id="336" r:id="rId23"/>
    <p:sldId id="321" r:id="rId24"/>
    <p:sldId id="337" r:id="rId25"/>
    <p:sldId id="290" r:id="rId26"/>
    <p:sldId id="313" r:id="rId27"/>
    <p:sldId id="339" r:id="rId28"/>
    <p:sldId id="311" r:id="rId29"/>
    <p:sldId id="312" r:id="rId30"/>
    <p:sldId id="333" r:id="rId31"/>
    <p:sldId id="728" r:id="rId32"/>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88561A5-CAC2-4C4E-92B7-01666A5AE3C5}">
          <p14:sldIdLst>
            <p14:sldId id="687"/>
            <p14:sldId id="710"/>
            <p14:sldId id="705"/>
            <p14:sldId id="718"/>
            <p14:sldId id="721"/>
            <p14:sldId id="722"/>
            <p14:sldId id="723"/>
            <p14:sldId id="720"/>
            <p14:sldId id="727"/>
            <p14:sldId id="714"/>
            <p14:sldId id="716"/>
            <p14:sldId id="724"/>
            <p14:sldId id="725"/>
            <p14:sldId id="726"/>
            <p14:sldId id="729"/>
            <p14:sldId id="719"/>
            <p14:sldId id="334"/>
            <p14:sldId id="335"/>
            <p14:sldId id="263"/>
            <p14:sldId id="264"/>
            <p14:sldId id="338"/>
            <p14:sldId id="336"/>
            <p14:sldId id="321"/>
            <p14:sldId id="337"/>
            <p14:sldId id="290"/>
            <p14:sldId id="313"/>
            <p14:sldId id="339"/>
            <p14:sldId id="311"/>
            <p14:sldId id="312"/>
            <p14:sldId id="333"/>
            <p14:sldId id="728"/>
          </p14:sldIdLst>
        </p14:section>
        <p14:section name="Untitled Section" id="{B5E4B7A8-FE86-4883-BC37-7FB675A6C23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0A00B5-52F9-8E0C-13A2-9A2382832BA1}" name="Anne Sommers McIntosh" initials="ASM" userId="S::amcintosh@ncd.gov::5716df83-ccbc-40ed-81f3-dac0dc2d5801" providerId="AD"/>
  <p188:author id="{8C42ADE8-52DE-A28A-7882-6EC049CE1835}" name="Amanda Lowe" initials="AL" userId="74e32386e6105300"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drés J Gallegos" initials="AJG" lastIdx="1" clrIdx="0">
    <p:extLst>
      <p:ext uri="{19B8F6BF-5375-455C-9EA6-DF929625EA0E}">
        <p15:presenceInfo xmlns:p15="http://schemas.microsoft.com/office/powerpoint/2012/main" userId="Andrés J Gallego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43" autoAdjust="0"/>
    <p:restoredTop sz="94694" autoAdjust="0"/>
  </p:normalViewPr>
  <p:slideViewPr>
    <p:cSldViewPr snapToGrid="0">
      <p:cViewPr varScale="1">
        <p:scale>
          <a:sx n="90" d="100"/>
          <a:sy n="90" d="100"/>
        </p:scale>
        <p:origin x="197" y="67"/>
      </p:cViewPr>
      <p:guideLst>
        <p:guide orient="horz" pos="2160"/>
        <p:guide pos="3840"/>
      </p:guideLst>
    </p:cSldViewPr>
  </p:slideViewPr>
  <p:notesTextViewPr>
    <p:cViewPr>
      <p:scale>
        <a:sx n="3" d="2"/>
        <a:sy n="3" d="2"/>
      </p:scale>
      <p:origin x="0" y="0"/>
    </p:cViewPr>
  </p:notesTextViewPr>
  <p:notesViewPr>
    <p:cSldViewPr snapToGrid="0">
      <p:cViewPr varScale="1">
        <p:scale>
          <a:sx n="74" d="100"/>
          <a:sy n="74" d="100"/>
        </p:scale>
        <p:origin x="2912" y="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25274B-DD87-4C35-80ED-DF423DAC6E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Health Equity for Persons with Disabilities</a:t>
            </a:r>
          </a:p>
        </p:txBody>
      </p:sp>
      <p:sp>
        <p:nvSpPr>
          <p:cNvPr id="3" name="Date Placeholder 2">
            <a:extLst>
              <a:ext uri="{FF2B5EF4-FFF2-40B4-BE49-F238E27FC236}">
                <a16:creationId xmlns:a16="http://schemas.microsoft.com/office/drawing/2014/main" id="{B2C025BC-36EA-42FB-B869-601FD06DB8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dirty="0"/>
              <a:t>August 20, 2021</a:t>
            </a:r>
          </a:p>
        </p:txBody>
      </p:sp>
      <p:sp>
        <p:nvSpPr>
          <p:cNvPr id="4" name="Footer Placeholder 3">
            <a:extLst>
              <a:ext uri="{FF2B5EF4-FFF2-40B4-BE49-F238E27FC236}">
                <a16:creationId xmlns:a16="http://schemas.microsoft.com/office/drawing/2014/main" id="{3B3048D5-DD96-4497-9813-FA7E52BB796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E6DEC1D-50D2-47CD-B815-2771ABBABB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44C545-0BB4-424B-AA4B-581302453D30}" type="slidenum">
              <a:rPr lang="en-US" smtClean="0"/>
              <a:t>‹#›</a:t>
            </a:fld>
            <a:endParaRPr lang="en-US" dirty="0"/>
          </a:p>
        </p:txBody>
      </p:sp>
    </p:spTree>
    <p:custDataLst>
      <p:tags r:id="rId2"/>
    </p:custDataLst>
    <p:extLst>
      <p:ext uri="{BB962C8B-B14F-4D97-AF65-F5344CB8AC3E}">
        <p14:creationId xmlns:p14="http://schemas.microsoft.com/office/powerpoint/2010/main" val="15167022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AC391-21B6-4755-AF23-A9EAF4B21E7C}" type="datetimeFigureOut">
              <a:rPr lang="en-US" smtClean="0"/>
              <a:t>3/5/2025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EAF9BE-384A-4D01-A1D5-96AC302403F4}" type="slidenum">
              <a:rPr lang="en-US" smtClean="0"/>
              <a:t>‹#›</a:t>
            </a:fld>
            <a:endParaRPr lang="en-US" dirty="0"/>
          </a:p>
        </p:txBody>
      </p:sp>
    </p:spTree>
    <p:extLst>
      <p:ext uri="{BB962C8B-B14F-4D97-AF65-F5344CB8AC3E}">
        <p14:creationId xmlns:p14="http://schemas.microsoft.com/office/powerpoint/2010/main" val="79923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3198813" cy="1798638"/>
          </a:xfrm>
        </p:spPr>
      </p:sp>
      <p:sp>
        <p:nvSpPr>
          <p:cNvPr id="3" name="Notes Placeholder 2"/>
          <p:cNvSpPr>
            <a:spLocks noGrp="1"/>
          </p:cNvSpPr>
          <p:nvPr>
            <p:ph type="body" idx="1"/>
          </p:nvPr>
        </p:nvSpPr>
        <p:spPr>
          <a:xfrm>
            <a:off x="685800" y="3112034"/>
            <a:ext cx="5486400" cy="4888966"/>
          </a:xfrm>
        </p:spPr>
        <p:txBody>
          <a:bodyPr/>
          <a:lstStyle/>
          <a:p>
            <a:endParaRPr lang="en-US" dirty="0"/>
          </a:p>
        </p:txBody>
      </p:sp>
      <p:sp>
        <p:nvSpPr>
          <p:cNvPr id="4" name="Slide Number Placeholder 3"/>
          <p:cNvSpPr>
            <a:spLocks noGrp="1"/>
          </p:cNvSpPr>
          <p:nvPr>
            <p:ph type="sldNum" sz="quarter" idx="5"/>
          </p:nvPr>
        </p:nvSpPr>
        <p:spPr/>
        <p:txBody>
          <a:bodyPr/>
          <a:lstStyle/>
          <a:p>
            <a:fld id="{A6EAF9BE-384A-4D01-A1D5-96AC302403F4}" type="slidenum">
              <a:rPr lang="en-US" smtClean="0"/>
              <a:t>1</a:t>
            </a:fld>
            <a:endParaRPr lang="en-US" dirty="0"/>
          </a:p>
        </p:txBody>
      </p:sp>
    </p:spTree>
    <p:extLst>
      <p:ext uri="{BB962C8B-B14F-4D97-AF65-F5344CB8AC3E}">
        <p14:creationId xmlns:p14="http://schemas.microsoft.com/office/powerpoint/2010/main" val="307902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4083050" cy="2297113"/>
          </a:xfrm>
        </p:spPr>
      </p:sp>
      <p:sp>
        <p:nvSpPr>
          <p:cNvPr id="3" name="Notes Placeholder 2"/>
          <p:cNvSpPr>
            <a:spLocks noGrp="1"/>
          </p:cNvSpPr>
          <p:nvPr>
            <p:ph type="body" idx="1"/>
          </p:nvPr>
        </p:nvSpPr>
        <p:spPr>
          <a:xfrm>
            <a:off x="665544" y="3555599"/>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6EAF9BE-384A-4D01-A1D5-96AC302403F4}" type="slidenum">
              <a:rPr lang="en-US" smtClean="0"/>
              <a:t>10</a:t>
            </a:fld>
            <a:endParaRPr lang="en-US" dirty="0"/>
          </a:p>
        </p:txBody>
      </p:sp>
    </p:spTree>
    <p:extLst>
      <p:ext uri="{BB962C8B-B14F-4D97-AF65-F5344CB8AC3E}">
        <p14:creationId xmlns:p14="http://schemas.microsoft.com/office/powerpoint/2010/main" val="2702547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ACA69-EAD6-2B5F-5D1A-04CBE2640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164404-25F0-69DE-B9B5-5B87D30F6ADC}"/>
              </a:ext>
            </a:extLst>
          </p:cNvPr>
          <p:cNvSpPr>
            <a:spLocks noGrp="1" noRot="1" noChangeAspect="1"/>
          </p:cNvSpPr>
          <p:nvPr>
            <p:ph type="sldImg"/>
          </p:nvPr>
        </p:nvSpPr>
        <p:spPr>
          <a:xfrm>
            <a:off x="685800" y="1143000"/>
            <a:ext cx="4083050" cy="2297113"/>
          </a:xfrm>
        </p:spPr>
      </p:sp>
      <p:sp>
        <p:nvSpPr>
          <p:cNvPr id="3" name="Notes Placeholder 2">
            <a:extLst>
              <a:ext uri="{FF2B5EF4-FFF2-40B4-BE49-F238E27FC236}">
                <a16:creationId xmlns:a16="http://schemas.microsoft.com/office/drawing/2014/main" id="{D58EF11F-C0E7-718D-8C0F-E008E5254435}"/>
              </a:ext>
            </a:extLst>
          </p:cNvPr>
          <p:cNvSpPr>
            <a:spLocks noGrp="1"/>
          </p:cNvSpPr>
          <p:nvPr>
            <p:ph type="body" idx="1"/>
          </p:nvPr>
        </p:nvSpPr>
        <p:spPr>
          <a:xfrm>
            <a:off x="665544" y="3555599"/>
            <a:ext cx="5486400" cy="3600450"/>
          </a:xfrm>
        </p:spPr>
        <p:txBody>
          <a:bodyPr/>
          <a:lstStyle/>
          <a:p>
            <a:endParaRPr lang="en-US" dirty="0"/>
          </a:p>
        </p:txBody>
      </p:sp>
      <p:sp>
        <p:nvSpPr>
          <p:cNvPr id="4" name="Slide Number Placeholder 3">
            <a:extLst>
              <a:ext uri="{FF2B5EF4-FFF2-40B4-BE49-F238E27FC236}">
                <a16:creationId xmlns:a16="http://schemas.microsoft.com/office/drawing/2014/main" id="{5CF5389A-6AE2-07AA-5821-E4D15B445642}"/>
              </a:ext>
            </a:extLst>
          </p:cNvPr>
          <p:cNvSpPr>
            <a:spLocks noGrp="1"/>
          </p:cNvSpPr>
          <p:nvPr>
            <p:ph type="sldNum" sz="quarter" idx="5"/>
          </p:nvPr>
        </p:nvSpPr>
        <p:spPr/>
        <p:txBody>
          <a:bodyPr/>
          <a:lstStyle/>
          <a:p>
            <a:fld id="{A6EAF9BE-384A-4D01-A1D5-96AC302403F4}" type="slidenum">
              <a:rPr lang="en-US" smtClean="0"/>
              <a:t>11</a:t>
            </a:fld>
            <a:endParaRPr lang="en-US" dirty="0"/>
          </a:p>
        </p:txBody>
      </p:sp>
    </p:spTree>
    <p:extLst>
      <p:ext uri="{BB962C8B-B14F-4D97-AF65-F5344CB8AC3E}">
        <p14:creationId xmlns:p14="http://schemas.microsoft.com/office/powerpoint/2010/main" val="2447319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F2C46-F574-9206-06E9-24197BD343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3C854E-216A-764B-B033-F49572424695}"/>
              </a:ext>
            </a:extLst>
          </p:cNvPr>
          <p:cNvSpPr>
            <a:spLocks noGrp="1" noRot="1" noChangeAspect="1"/>
          </p:cNvSpPr>
          <p:nvPr>
            <p:ph type="sldImg"/>
          </p:nvPr>
        </p:nvSpPr>
        <p:spPr>
          <a:xfrm>
            <a:off x="685800" y="1143000"/>
            <a:ext cx="4083050" cy="2297113"/>
          </a:xfrm>
        </p:spPr>
      </p:sp>
      <p:sp>
        <p:nvSpPr>
          <p:cNvPr id="3" name="Notes Placeholder 2">
            <a:extLst>
              <a:ext uri="{FF2B5EF4-FFF2-40B4-BE49-F238E27FC236}">
                <a16:creationId xmlns:a16="http://schemas.microsoft.com/office/drawing/2014/main" id="{F8212A29-4594-0DE9-5AB3-22547C66509E}"/>
              </a:ext>
            </a:extLst>
          </p:cNvPr>
          <p:cNvSpPr>
            <a:spLocks noGrp="1"/>
          </p:cNvSpPr>
          <p:nvPr>
            <p:ph type="body" idx="1"/>
          </p:nvPr>
        </p:nvSpPr>
        <p:spPr>
          <a:xfrm>
            <a:off x="665544" y="3555599"/>
            <a:ext cx="5486400" cy="3600450"/>
          </a:xfrm>
        </p:spPr>
        <p:txBody>
          <a:bodyPr/>
          <a:lstStyle/>
          <a:p>
            <a:endParaRPr lang="en-US" dirty="0"/>
          </a:p>
        </p:txBody>
      </p:sp>
      <p:sp>
        <p:nvSpPr>
          <p:cNvPr id="4" name="Slide Number Placeholder 3">
            <a:extLst>
              <a:ext uri="{FF2B5EF4-FFF2-40B4-BE49-F238E27FC236}">
                <a16:creationId xmlns:a16="http://schemas.microsoft.com/office/drawing/2014/main" id="{A2D0A202-2599-D23F-F2AC-CF91368960B4}"/>
              </a:ext>
            </a:extLst>
          </p:cNvPr>
          <p:cNvSpPr>
            <a:spLocks noGrp="1"/>
          </p:cNvSpPr>
          <p:nvPr>
            <p:ph type="sldNum" sz="quarter" idx="5"/>
          </p:nvPr>
        </p:nvSpPr>
        <p:spPr/>
        <p:txBody>
          <a:bodyPr/>
          <a:lstStyle/>
          <a:p>
            <a:fld id="{A6EAF9BE-384A-4D01-A1D5-96AC302403F4}" type="slidenum">
              <a:rPr lang="en-US" smtClean="0"/>
              <a:t>12</a:t>
            </a:fld>
            <a:endParaRPr lang="en-US" dirty="0"/>
          </a:p>
        </p:txBody>
      </p:sp>
    </p:spTree>
    <p:extLst>
      <p:ext uri="{BB962C8B-B14F-4D97-AF65-F5344CB8AC3E}">
        <p14:creationId xmlns:p14="http://schemas.microsoft.com/office/powerpoint/2010/main" val="781335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F3B97-C3C8-631A-D6D8-F57C8BFA0E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7BE113-74C9-85F0-51A2-3BE3BB0ABE73}"/>
              </a:ext>
            </a:extLst>
          </p:cNvPr>
          <p:cNvSpPr>
            <a:spLocks noGrp="1" noRot="1" noChangeAspect="1"/>
          </p:cNvSpPr>
          <p:nvPr>
            <p:ph type="sldImg"/>
          </p:nvPr>
        </p:nvSpPr>
        <p:spPr>
          <a:xfrm>
            <a:off x="685800" y="1143000"/>
            <a:ext cx="4083050" cy="2297113"/>
          </a:xfrm>
        </p:spPr>
      </p:sp>
      <p:sp>
        <p:nvSpPr>
          <p:cNvPr id="3" name="Notes Placeholder 2">
            <a:extLst>
              <a:ext uri="{FF2B5EF4-FFF2-40B4-BE49-F238E27FC236}">
                <a16:creationId xmlns:a16="http://schemas.microsoft.com/office/drawing/2014/main" id="{99B7C0D8-2C92-02BD-2EF0-94A73B0A4C69}"/>
              </a:ext>
            </a:extLst>
          </p:cNvPr>
          <p:cNvSpPr>
            <a:spLocks noGrp="1"/>
          </p:cNvSpPr>
          <p:nvPr>
            <p:ph type="body" idx="1"/>
          </p:nvPr>
        </p:nvSpPr>
        <p:spPr>
          <a:xfrm>
            <a:off x="665544" y="3555599"/>
            <a:ext cx="5486400" cy="3600450"/>
          </a:xfrm>
        </p:spPr>
        <p:txBody>
          <a:bodyPr/>
          <a:lstStyle/>
          <a:p>
            <a:endParaRPr lang="en-US" dirty="0"/>
          </a:p>
        </p:txBody>
      </p:sp>
      <p:sp>
        <p:nvSpPr>
          <p:cNvPr id="4" name="Slide Number Placeholder 3">
            <a:extLst>
              <a:ext uri="{FF2B5EF4-FFF2-40B4-BE49-F238E27FC236}">
                <a16:creationId xmlns:a16="http://schemas.microsoft.com/office/drawing/2014/main" id="{2827F6FE-11CB-FC62-3C1C-5CFA5FB11179}"/>
              </a:ext>
            </a:extLst>
          </p:cNvPr>
          <p:cNvSpPr>
            <a:spLocks noGrp="1"/>
          </p:cNvSpPr>
          <p:nvPr>
            <p:ph type="sldNum" sz="quarter" idx="5"/>
          </p:nvPr>
        </p:nvSpPr>
        <p:spPr/>
        <p:txBody>
          <a:bodyPr/>
          <a:lstStyle/>
          <a:p>
            <a:fld id="{A6EAF9BE-384A-4D01-A1D5-96AC302403F4}" type="slidenum">
              <a:rPr lang="en-US" smtClean="0"/>
              <a:t>13</a:t>
            </a:fld>
            <a:endParaRPr lang="en-US" dirty="0"/>
          </a:p>
        </p:txBody>
      </p:sp>
    </p:spTree>
    <p:extLst>
      <p:ext uri="{BB962C8B-B14F-4D97-AF65-F5344CB8AC3E}">
        <p14:creationId xmlns:p14="http://schemas.microsoft.com/office/powerpoint/2010/main" val="3433232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5B3B6-3E94-8FAB-514B-1BEEEB2CB6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EE293-B26C-56EA-40AA-8BD3777275B4}"/>
              </a:ext>
            </a:extLst>
          </p:cNvPr>
          <p:cNvSpPr>
            <a:spLocks noGrp="1" noRot="1" noChangeAspect="1"/>
          </p:cNvSpPr>
          <p:nvPr>
            <p:ph type="sldImg"/>
          </p:nvPr>
        </p:nvSpPr>
        <p:spPr>
          <a:xfrm>
            <a:off x="685800" y="1143000"/>
            <a:ext cx="4083050" cy="2297113"/>
          </a:xfrm>
        </p:spPr>
      </p:sp>
      <p:sp>
        <p:nvSpPr>
          <p:cNvPr id="3" name="Notes Placeholder 2">
            <a:extLst>
              <a:ext uri="{FF2B5EF4-FFF2-40B4-BE49-F238E27FC236}">
                <a16:creationId xmlns:a16="http://schemas.microsoft.com/office/drawing/2014/main" id="{8192DD27-A753-2A7C-BE6F-76042387384F}"/>
              </a:ext>
            </a:extLst>
          </p:cNvPr>
          <p:cNvSpPr>
            <a:spLocks noGrp="1"/>
          </p:cNvSpPr>
          <p:nvPr>
            <p:ph type="body" idx="1"/>
          </p:nvPr>
        </p:nvSpPr>
        <p:spPr>
          <a:xfrm>
            <a:off x="665544" y="3555599"/>
            <a:ext cx="5486400" cy="3600450"/>
          </a:xfrm>
        </p:spPr>
        <p:txBody>
          <a:bodyPr/>
          <a:lstStyle/>
          <a:p>
            <a:endParaRPr lang="en-US" dirty="0"/>
          </a:p>
        </p:txBody>
      </p:sp>
      <p:sp>
        <p:nvSpPr>
          <p:cNvPr id="4" name="Slide Number Placeholder 3">
            <a:extLst>
              <a:ext uri="{FF2B5EF4-FFF2-40B4-BE49-F238E27FC236}">
                <a16:creationId xmlns:a16="http://schemas.microsoft.com/office/drawing/2014/main" id="{D4421E13-2493-D511-B4AF-6E42B45D588F}"/>
              </a:ext>
            </a:extLst>
          </p:cNvPr>
          <p:cNvSpPr>
            <a:spLocks noGrp="1"/>
          </p:cNvSpPr>
          <p:nvPr>
            <p:ph type="sldNum" sz="quarter" idx="5"/>
          </p:nvPr>
        </p:nvSpPr>
        <p:spPr/>
        <p:txBody>
          <a:bodyPr/>
          <a:lstStyle/>
          <a:p>
            <a:fld id="{A6EAF9BE-384A-4D01-A1D5-96AC302403F4}" type="slidenum">
              <a:rPr lang="en-US" smtClean="0"/>
              <a:t>14</a:t>
            </a:fld>
            <a:endParaRPr lang="en-US" dirty="0"/>
          </a:p>
        </p:txBody>
      </p:sp>
    </p:spTree>
    <p:extLst>
      <p:ext uri="{BB962C8B-B14F-4D97-AF65-F5344CB8AC3E}">
        <p14:creationId xmlns:p14="http://schemas.microsoft.com/office/powerpoint/2010/main" val="422819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3916A-E66A-ED9E-704A-35656F47A0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1B9F3D-F113-9773-83B6-1F898B483AF9}"/>
              </a:ext>
            </a:extLst>
          </p:cNvPr>
          <p:cNvSpPr>
            <a:spLocks noGrp="1" noRot="1" noChangeAspect="1"/>
          </p:cNvSpPr>
          <p:nvPr>
            <p:ph type="sldImg"/>
          </p:nvPr>
        </p:nvSpPr>
        <p:spPr>
          <a:xfrm>
            <a:off x="685800" y="1143000"/>
            <a:ext cx="4083050" cy="2297113"/>
          </a:xfrm>
        </p:spPr>
      </p:sp>
      <p:sp>
        <p:nvSpPr>
          <p:cNvPr id="3" name="Notes Placeholder 2">
            <a:extLst>
              <a:ext uri="{FF2B5EF4-FFF2-40B4-BE49-F238E27FC236}">
                <a16:creationId xmlns:a16="http://schemas.microsoft.com/office/drawing/2014/main" id="{07850265-88BF-971E-1A50-810CC6D3801B}"/>
              </a:ext>
            </a:extLst>
          </p:cNvPr>
          <p:cNvSpPr>
            <a:spLocks noGrp="1"/>
          </p:cNvSpPr>
          <p:nvPr>
            <p:ph type="body" idx="1"/>
          </p:nvPr>
        </p:nvSpPr>
        <p:spPr>
          <a:xfrm>
            <a:off x="665544" y="3555599"/>
            <a:ext cx="5486400" cy="3600450"/>
          </a:xfrm>
        </p:spPr>
        <p:txBody>
          <a:bodyPr/>
          <a:lstStyle/>
          <a:p>
            <a:endParaRPr lang="en-US" dirty="0"/>
          </a:p>
        </p:txBody>
      </p:sp>
      <p:sp>
        <p:nvSpPr>
          <p:cNvPr id="4" name="Slide Number Placeholder 3">
            <a:extLst>
              <a:ext uri="{FF2B5EF4-FFF2-40B4-BE49-F238E27FC236}">
                <a16:creationId xmlns:a16="http://schemas.microsoft.com/office/drawing/2014/main" id="{92981A70-4C34-D2AB-CF2B-CA9494625D78}"/>
              </a:ext>
            </a:extLst>
          </p:cNvPr>
          <p:cNvSpPr>
            <a:spLocks noGrp="1"/>
          </p:cNvSpPr>
          <p:nvPr>
            <p:ph type="sldNum" sz="quarter" idx="5"/>
          </p:nvPr>
        </p:nvSpPr>
        <p:spPr/>
        <p:txBody>
          <a:bodyPr/>
          <a:lstStyle/>
          <a:p>
            <a:fld id="{A6EAF9BE-384A-4D01-A1D5-96AC302403F4}" type="slidenum">
              <a:rPr lang="en-US" smtClean="0"/>
              <a:t>15</a:t>
            </a:fld>
            <a:endParaRPr lang="en-US" dirty="0"/>
          </a:p>
        </p:txBody>
      </p:sp>
    </p:spTree>
    <p:extLst>
      <p:ext uri="{BB962C8B-B14F-4D97-AF65-F5344CB8AC3E}">
        <p14:creationId xmlns:p14="http://schemas.microsoft.com/office/powerpoint/2010/main" val="346605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DB108-C8F9-0712-7857-8B712A4D4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940E89-8A6D-427C-2A53-ECD285C66717}"/>
              </a:ext>
            </a:extLst>
          </p:cNvPr>
          <p:cNvSpPr>
            <a:spLocks noGrp="1" noRot="1" noChangeAspect="1"/>
          </p:cNvSpPr>
          <p:nvPr>
            <p:ph type="sldImg"/>
          </p:nvPr>
        </p:nvSpPr>
        <p:spPr>
          <a:xfrm>
            <a:off x="685800" y="1143000"/>
            <a:ext cx="4083050" cy="2297113"/>
          </a:xfrm>
        </p:spPr>
      </p:sp>
      <p:sp>
        <p:nvSpPr>
          <p:cNvPr id="3" name="Notes Placeholder 2">
            <a:extLst>
              <a:ext uri="{FF2B5EF4-FFF2-40B4-BE49-F238E27FC236}">
                <a16:creationId xmlns:a16="http://schemas.microsoft.com/office/drawing/2014/main" id="{3608E084-A3FE-25B8-5DB6-CC3A0FB29FB8}"/>
              </a:ext>
            </a:extLst>
          </p:cNvPr>
          <p:cNvSpPr>
            <a:spLocks noGrp="1"/>
          </p:cNvSpPr>
          <p:nvPr>
            <p:ph type="body" idx="1"/>
          </p:nvPr>
        </p:nvSpPr>
        <p:spPr>
          <a:xfrm>
            <a:off x="665544" y="3555599"/>
            <a:ext cx="5486400" cy="3600450"/>
          </a:xfrm>
        </p:spPr>
        <p:txBody>
          <a:bodyPr/>
          <a:lstStyle/>
          <a:p>
            <a:endParaRPr lang="en-US" dirty="0"/>
          </a:p>
        </p:txBody>
      </p:sp>
      <p:sp>
        <p:nvSpPr>
          <p:cNvPr id="4" name="Slide Number Placeholder 3">
            <a:extLst>
              <a:ext uri="{FF2B5EF4-FFF2-40B4-BE49-F238E27FC236}">
                <a16:creationId xmlns:a16="http://schemas.microsoft.com/office/drawing/2014/main" id="{65D19F22-B046-452C-A2CE-94C5CBD94A20}"/>
              </a:ext>
            </a:extLst>
          </p:cNvPr>
          <p:cNvSpPr>
            <a:spLocks noGrp="1"/>
          </p:cNvSpPr>
          <p:nvPr>
            <p:ph type="sldNum" sz="quarter" idx="5"/>
          </p:nvPr>
        </p:nvSpPr>
        <p:spPr/>
        <p:txBody>
          <a:bodyPr/>
          <a:lstStyle/>
          <a:p>
            <a:fld id="{A6EAF9BE-384A-4D01-A1D5-96AC302403F4}" type="slidenum">
              <a:rPr lang="en-US" smtClean="0"/>
              <a:t>16</a:t>
            </a:fld>
            <a:endParaRPr lang="en-US" dirty="0"/>
          </a:p>
        </p:txBody>
      </p:sp>
    </p:spTree>
    <p:extLst>
      <p:ext uri="{BB962C8B-B14F-4D97-AF65-F5344CB8AC3E}">
        <p14:creationId xmlns:p14="http://schemas.microsoft.com/office/powerpoint/2010/main" val="2250319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E40260-976E-B64B-AA52-4F70F019236A}" type="slidenum">
              <a:rPr lang="en-US" smtClean="0"/>
              <a:t>19</a:t>
            </a:fld>
            <a:endParaRPr lang="en-US"/>
          </a:p>
        </p:txBody>
      </p:sp>
    </p:spTree>
    <p:extLst>
      <p:ext uri="{BB962C8B-B14F-4D97-AF65-F5344CB8AC3E}">
        <p14:creationId xmlns:p14="http://schemas.microsoft.com/office/powerpoint/2010/main" val="551776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0414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0" name="Google Shape;600;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4083050" cy="2297113"/>
          </a:xfrm>
        </p:spPr>
      </p:sp>
      <p:sp>
        <p:nvSpPr>
          <p:cNvPr id="3" name="Notes Placeholder 2"/>
          <p:cNvSpPr>
            <a:spLocks noGrp="1"/>
          </p:cNvSpPr>
          <p:nvPr>
            <p:ph type="body" idx="1"/>
          </p:nvPr>
        </p:nvSpPr>
        <p:spPr>
          <a:xfrm>
            <a:off x="665544" y="3555599"/>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6EAF9BE-384A-4D01-A1D5-96AC302403F4}" type="slidenum">
              <a:rPr lang="en-US" smtClean="0"/>
              <a:t>2</a:t>
            </a:fld>
            <a:endParaRPr lang="en-US" dirty="0"/>
          </a:p>
        </p:txBody>
      </p:sp>
    </p:spTree>
    <p:extLst>
      <p:ext uri="{BB962C8B-B14F-4D97-AF65-F5344CB8AC3E}">
        <p14:creationId xmlns:p14="http://schemas.microsoft.com/office/powerpoint/2010/main" val="2950362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5" name="Google Shape;745;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2" name="Google Shape;732;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8" name="Google Shape;738;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2" name="Google Shape;892;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79F5E-797F-07B4-4B6A-EC5F0E4149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61819-7EDC-4013-535F-B130893A3269}"/>
              </a:ext>
            </a:extLst>
          </p:cNvPr>
          <p:cNvSpPr>
            <a:spLocks noGrp="1" noRot="1" noChangeAspect="1"/>
          </p:cNvSpPr>
          <p:nvPr>
            <p:ph type="sldImg"/>
          </p:nvPr>
        </p:nvSpPr>
        <p:spPr>
          <a:xfrm>
            <a:off x="685800" y="1143000"/>
            <a:ext cx="4083050" cy="2297113"/>
          </a:xfrm>
        </p:spPr>
      </p:sp>
      <p:sp>
        <p:nvSpPr>
          <p:cNvPr id="3" name="Notes Placeholder 2">
            <a:extLst>
              <a:ext uri="{FF2B5EF4-FFF2-40B4-BE49-F238E27FC236}">
                <a16:creationId xmlns:a16="http://schemas.microsoft.com/office/drawing/2014/main" id="{7A64DDE7-741E-21A8-0415-4583A97C4B9F}"/>
              </a:ext>
            </a:extLst>
          </p:cNvPr>
          <p:cNvSpPr>
            <a:spLocks noGrp="1"/>
          </p:cNvSpPr>
          <p:nvPr>
            <p:ph type="body" idx="1"/>
          </p:nvPr>
        </p:nvSpPr>
        <p:spPr>
          <a:xfrm>
            <a:off x="665544" y="3555599"/>
            <a:ext cx="5486400" cy="3600450"/>
          </a:xfrm>
        </p:spPr>
        <p:txBody>
          <a:bodyPr/>
          <a:lstStyle/>
          <a:p>
            <a:endParaRPr lang="en-US" dirty="0"/>
          </a:p>
        </p:txBody>
      </p:sp>
      <p:sp>
        <p:nvSpPr>
          <p:cNvPr id="4" name="Slide Number Placeholder 3">
            <a:extLst>
              <a:ext uri="{FF2B5EF4-FFF2-40B4-BE49-F238E27FC236}">
                <a16:creationId xmlns:a16="http://schemas.microsoft.com/office/drawing/2014/main" id="{5EA54F78-EFC2-168C-EDFF-4AB589CF397B}"/>
              </a:ext>
            </a:extLst>
          </p:cNvPr>
          <p:cNvSpPr>
            <a:spLocks noGrp="1"/>
          </p:cNvSpPr>
          <p:nvPr>
            <p:ph type="sldNum" sz="quarter" idx="5"/>
          </p:nvPr>
        </p:nvSpPr>
        <p:spPr/>
        <p:txBody>
          <a:bodyPr/>
          <a:lstStyle/>
          <a:p>
            <a:fld id="{A6EAF9BE-384A-4D01-A1D5-96AC302403F4}" type="slidenum">
              <a:rPr lang="en-US" smtClean="0"/>
              <a:t>31</a:t>
            </a:fld>
            <a:endParaRPr lang="en-US" dirty="0"/>
          </a:p>
        </p:txBody>
      </p:sp>
    </p:spTree>
    <p:extLst>
      <p:ext uri="{BB962C8B-B14F-4D97-AF65-F5344CB8AC3E}">
        <p14:creationId xmlns:p14="http://schemas.microsoft.com/office/powerpoint/2010/main" val="1267316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4083050" cy="2297113"/>
          </a:xfrm>
        </p:spPr>
      </p:sp>
      <p:sp>
        <p:nvSpPr>
          <p:cNvPr id="3" name="Notes Placeholder 2"/>
          <p:cNvSpPr>
            <a:spLocks noGrp="1"/>
          </p:cNvSpPr>
          <p:nvPr>
            <p:ph type="body" idx="1"/>
          </p:nvPr>
        </p:nvSpPr>
        <p:spPr>
          <a:xfrm>
            <a:off x="665544" y="3555599"/>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6EAF9BE-384A-4D01-A1D5-96AC302403F4}" type="slidenum">
              <a:rPr lang="en-US" smtClean="0"/>
              <a:t>3</a:t>
            </a:fld>
            <a:endParaRPr lang="en-US" dirty="0"/>
          </a:p>
        </p:txBody>
      </p:sp>
    </p:spTree>
    <p:extLst>
      <p:ext uri="{BB962C8B-B14F-4D97-AF65-F5344CB8AC3E}">
        <p14:creationId xmlns:p14="http://schemas.microsoft.com/office/powerpoint/2010/main" val="1493886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BF718-357A-CD46-6D88-D354CB514C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2A21DE-3084-4E6B-3CE5-BA1D5610B43E}"/>
              </a:ext>
            </a:extLst>
          </p:cNvPr>
          <p:cNvSpPr>
            <a:spLocks noGrp="1" noRot="1" noChangeAspect="1"/>
          </p:cNvSpPr>
          <p:nvPr>
            <p:ph type="sldImg"/>
          </p:nvPr>
        </p:nvSpPr>
        <p:spPr>
          <a:xfrm>
            <a:off x="685800" y="1143000"/>
            <a:ext cx="4083050" cy="2297113"/>
          </a:xfrm>
        </p:spPr>
      </p:sp>
      <p:sp>
        <p:nvSpPr>
          <p:cNvPr id="3" name="Notes Placeholder 2">
            <a:extLst>
              <a:ext uri="{FF2B5EF4-FFF2-40B4-BE49-F238E27FC236}">
                <a16:creationId xmlns:a16="http://schemas.microsoft.com/office/drawing/2014/main" id="{509B2EB4-2D8C-CFEA-7C50-710BCBC97766}"/>
              </a:ext>
            </a:extLst>
          </p:cNvPr>
          <p:cNvSpPr>
            <a:spLocks noGrp="1"/>
          </p:cNvSpPr>
          <p:nvPr>
            <p:ph type="body" idx="1"/>
          </p:nvPr>
        </p:nvSpPr>
        <p:spPr>
          <a:xfrm>
            <a:off x="665544" y="3555599"/>
            <a:ext cx="5486400" cy="3600450"/>
          </a:xfrm>
        </p:spPr>
        <p:txBody>
          <a:bodyPr/>
          <a:lstStyle/>
          <a:p>
            <a:endParaRPr lang="en-US" dirty="0"/>
          </a:p>
        </p:txBody>
      </p:sp>
      <p:sp>
        <p:nvSpPr>
          <p:cNvPr id="4" name="Slide Number Placeholder 3">
            <a:extLst>
              <a:ext uri="{FF2B5EF4-FFF2-40B4-BE49-F238E27FC236}">
                <a16:creationId xmlns:a16="http://schemas.microsoft.com/office/drawing/2014/main" id="{A1ED2369-878A-BDEE-8F51-A5F10DC10EAC}"/>
              </a:ext>
            </a:extLst>
          </p:cNvPr>
          <p:cNvSpPr>
            <a:spLocks noGrp="1"/>
          </p:cNvSpPr>
          <p:nvPr>
            <p:ph type="sldNum" sz="quarter" idx="5"/>
          </p:nvPr>
        </p:nvSpPr>
        <p:spPr/>
        <p:txBody>
          <a:bodyPr/>
          <a:lstStyle/>
          <a:p>
            <a:fld id="{A6EAF9BE-384A-4D01-A1D5-96AC302403F4}" type="slidenum">
              <a:rPr lang="en-US" smtClean="0"/>
              <a:t>4</a:t>
            </a:fld>
            <a:endParaRPr lang="en-US" dirty="0"/>
          </a:p>
        </p:txBody>
      </p:sp>
    </p:spTree>
    <p:extLst>
      <p:ext uri="{BB962C8B-B14F-4D97-AF65-F5344CB8AC3E}">
        <p14:creationId xmlns:p14="http://schemas.microsoft.com/office/powerpoint/2010/main" val="2713675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83E74-F01A-BDC3-0F76-F335A257B2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419AB-31F2-0F75-8DCD-839193CC1B35}"/>
              </a:ext>
            </a:extLst>
          </p:cNvPr>
          <p:cNvSpPr>
            <a:spLocks noGrp="1" noRot="1" noChangeAspect="1"/>
          </p:cNvSpPr>
          <p:nvPr>
            <p:ph type="sldImg"/>
          </p:nvPr>
        </p:nvSpPr>
        <p:spPr>
          <a:xfrm>
            <a:off x="685800" y="1143000"/>
            <a:ext cx="4083050" cy="2297113"/>
          </a:xfrm>
        </p:spPr>
      </p:sp>
      <p:sp>
        <p:nvSpPr>
          <p:cNvPr id="3" name="Notes Placeholder 2">
            <a:extLst>
              <a:ext uri="{FF2B5EF4-FFF2-40B4-BE49-F238E27FC236}">
                <a16:creationId xmlns:a16="http://schemas.microsoft.com/office/drawing/2014/main" id="{018F0855-42C0-A66A-FF3E-6842E440C2DE}"/>
              </a:ext>
            </a:extLst>
          </p:cNvPr>
          <p:cNvSpPr>
            <a:spLocks noGrp="1"/>
          </p:cNvSpPr>
          <p:nvPr>
            <p:ph type="body" idx="1"/>
          </p:nvPr>
        </p:nvSpPr>
        <p:spPr>
          <a:xfrm>
            <a:off x="665544" y="3555599"/>
            <a:ext cx="5486400" cy="3600450"/>
          </a:xfrm>
        </p:spPr>
        <p:txBody>
          <a:bodyPr/>
          <a:lstStyle/>
          <a:p>
            <a:endParaRPr lang="en-US" dirty="0"/>
          </a:p>
        </p:txBody>
      </p:sp>
      <p:sp>
        <p:nvSpPr>
          <p:cNvPr id="4" name="Slide Number Placeholder 3">
            <a:extLst>
              <a:ext uri="{FF2B5EF4-FFF2-40B4-BE49-F238E27FC236}">
                <a16:creationId xmlns:a16="http://schemas.microsoft.com/office/drawing/2014/main" id="{0F4C7D56-5F93-1EA1-C629-391AD646C09C}"/>
              </a:ext>
            </a:extLst>
          </p:cNvPr>
          <p:cNvSpPr>
            <a:spLocks noGrp="1"/>
          </p:cNvSpPr>
          <p:nvPr>
            <p:ph type="sldNum" sz="quarter" idx="5"/>
          </p:nvPr>
        </p:nvSpPr>
        <p:spPr/>
        <p:txBody>
          <a:bodyPr/>
          <a:lstStyle/>
          <a:p>
            <a:fld id="{A6EAF9BE-384A-4D01-A1D5-96AC302403F4}" type="slidenum">
              <a:rPr lang="en-US" smtClean="0"/>
              <a:t>5</a:t>
            </a:fld>
            <a:endParaRPr lang="en-US" dirty="0"/>
          </a:p>
        </p:txBody>
      </p:sp>
    </p:spTree>
    <p:extLst>
      <p:ext uri="{BB962C8B-B14F-4D97-AF65-F5344CB8AC3E}">
        <p14:creationId xmlns:p14="http://schemas.microsoft.com/office/powerpoint/2010/main" val="3047905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62946-6BA9-495A-8D49-6DB1877C78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0F596E-9863-E0CE-20BE-2A750BFA9EA4}"/>
              </a:ext>
            </a:extLst>
          </p:cNvPr>
          <p:cNvSpPr>
            <a:spLocks noGrp="1" noRot="1" noChangeAspect="1"/>
          </p:cNvSpPr>
          <p:nvPr>
            <p:ph type="sldImg"/>
          </p:nvPr>
        </p:nvSpPr>
        <p:spPr>
          <a:xfrm>
            <a:off x="685800" y="1143000"/>
            <a:ext cx="4083050" cy="2297113"/>
          </a:xfrm>
        </p:spPr>
      </p:sp>
      <p:sp>
        <p:nvSpPr>
          <p:cNvPr id="3" name="Notes Placeholder 2">
            <a:extLst>
              <a:ext uri="{FF2B5EF4-FFF2-40B4-BE49-F238E27FC236}">
                <a16:creationId xmlns:a16="http://schemas.microsoft.com/office/drawing/2014/main" id="{15A03407-CF72-2E5B-ED14-50E3ECA7EEB2}"/>
              </a:ext>
            </a:extLst>
          </p:cNvPr>
          <p:cNvSpPr>
            <a:spLocks noGrp="1"/>
          </p:cNvSpPr>
          <p:nvPr>
            <p:ph type="body" idx="1"/>
          </p:nvPr>
        </p:nvSpPr>
        <p:spPr>
          <a:xfrm>
            <a:off x="665544" y="3555599"/>
            <a:ext cx="5486400" cy="3600450"/>
          </a:xfrm>
        </p:spPr>
        <p:txBody>
          <a:bodyPr/>
          <a:lstStyle/>
          <a:p>
            <a:endParaRPr lang="en-US" dirty="0"/>
          </a:p>
        </p:txBody>
      </p:sp>
      <p:sp>
        <p:nvSpPr>
          <p:cNvPr id="4" name="Slide Number Placeholder 3">
            <a:extLst>
              <a:ext uri="{FF2B5EF4-FFF2-40B4-BE49-F238E27FC236}">
                <a16:creationId xmlns:a16="http://schemas.microsoft.com/office/drawing/2014/main" id="{BB68B94D-89DC-2FAD-9680-FAB99EA3BB18}"/>
              </a:ext>
            </a:extLst>
          </p:cNvPr>
          <p:cNvSpPr>
            <a:spLocks noGrp="1"/>
          </p:cNvSpPr>
          <p:nvPr>
            <p:ph type="sldNum" sz="quarter" idx="5"/>
          </p:nvPr>
        </p:nvSpPr>
        <p:spPr/>
        <p:txBody>
          <a:bodyPr/>
          <a:lstStyle/>
          <a:p>
            <a:fld id="{A6EAF9BE-384A-4D01-A1D5-96AC302403F4}" type="slidenum">
              <a:rPr lang="en-US" smtClean="0"/>
              <a:t>6</a:t>
            </a:fld>
            <a:endParaRPr lang="en-US" dirty="0"/>
          </a:p>
        </p:txBody>
      </p:sp>
    </p:spTree>
    <p:extLst>
      <p:ext uri="{BB962C8B-B14F-4D97-AF65-F5344CB8AC3E}">
        <p14:creationId xmlns:p14="http://schemas.microsoft.com/office/powerpoint/2010/main" val="3321133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9A829-A1C6-49EA-E382-8E2C0745CA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CDDF6-B3CD-1141-6DD1-FEFA8E20ABA8}"/>
              </a:ext>
            </a:extLst>
          </p:cNvPr>
          <p:cNvSpPr>
            <a:spLocks noGrp="1" noRot="1" noChangeAspect="1"/>
          </p:cNvSpPr>
          <p:nvPr>
            <p:ph type="sldImg"/>
          </p:nvPr>
        </p:nvSpPr>
        <p:spPr>
          <a:xfrm>
            <a:off x="685800" y="1143000"/>
            <a:ext cx="4083050" cy="2297113"/>
          </a:xfrm>
        </p:spPr>
      </p:sp>
      <p:sp>
        <p:nvSpPr>
          <p:cNvPr id="3" name="Notes Placeholder 2">
            <a:extLst>
              <a:ext uri="{FF2B5EF4-FFF2-40B4-BE49-F238E27FC236}">
                <a16:creationId xmlns:a16="http://schemas.microsoft.com/office/drawing/2014/main" id="{2F2E146B-5F6F-4DE4-D526-E1F81044F183}"/>
              </a:ext>
            </a:extLst>
          </p:cNvPr>
          <p:cNvSpPr>
            <a:spLocks noGrp="1"/>
          </p:cNvSpPr>
          <p:nvPr>
            <p:ph type="body" idx="1"/>
          </p:nvPr>
        </p:nvSpPr>
        <p:spPr>
          <a:xfrm>
            <a:off x="665544" y="3555599"/>
            <a:ext cx="5486400" cy="3600450"/>
          </a:xfrm>
        </p:spPr>
        <p:txBody>
          <a:bodyPr/>
          <a:lstStyle/>
          <a:p>
            <a:endParaRPr lang="en-US" dirty="0"/>
          </a:p>
        </p:txBody>
      </p:sp>
      <p:sp>
        <p:nvSpPr>
          <p:cNvPr id="4" name="Slide Number Placeholder 3">
            <a:extLst>
              <a:ext uri="{FF2B5EF4-FFF2-40B4-BE49-F238E27FC236}">
                <a16:creationId xmlns:a16="http://schemas.microsoft.com/office/drawing/2014/main" id="{30A54E53-00AA-D484-31D0-3A90C9B0CD3B}"/>
              </a:ext>
            </a:extLst>
          </p:cNvPr>
          <p:cNvSpPr>
            <a:spLocks noGrp="1"/>
          </p:cNvSpPr>
          <p:nvPr>
            <p:ph type="sldNum" sz="quarter" idx="5"/>
          </p:nvPr>
        </p:nvSpPr>
        <p:spPr/>
        <p:txBody>
          <a:bodyPr/>
          <a:lstStyle/>
          <a:p>
            <a:fld id="{A6EAF9BE-384A-4D01-A1D5-96AC302403F4}" type="slidenum">
              <a:rPr lang="en-US" smtClean="0"/>
              <a:t>7</a:t>
            </a:fld>
            <a:endParaRPr lang="en-US" dirty="0"/>
          </a:p>
        </p:txBody>
      </p:sp>
    </p:spTree>
    <p:extLst>
      <p:ext uri="{BB962C8B-B14F-4D97-AF65-F5344CB8AC3E}">
        <p14:creationId xmlns:p14="http://schemas.microsoft.com/office/powerpoint/2010/main" val="605621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D6364-B21E-A3CD-49B4-8BDD73A431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9968E4-45A5-AD24-7FB8-42A8C1D7EC37}"/>
              </a:ext>
            </a:extLst>
          </p:cNvPr>
          <p:cNvSpPr>
            <a:spLocks noGrp="1" noRot="1" noChangeAspect="1"/>
          </p:cNvSpPr>
          <p:nvPr>
            <p:ph type="sldImg"/>
          </p:nvPr>
        </p:nvSpPr>
        <p:spPr>
          <a:xfrm>
            <a:off x="685800" y="1143000"/>
            <a:ext cx="4083050" cy="2297113"/>
          </a:xfrm>
        </p:spPr>
      </p:sp>
      <p:sp>
        <p:nvSpPr>
          <p:cNvPr id="3" name="Notes Placeholder 2">
            <a:extLst>
              <a:ext uri="{FF2B5EF4-FFF2-40B4-BE49-F238E27FC236}">
                <a16:creationId xmlns:a16="http://schemas.microsoft.com/office/drawing/2014/main" id="{C4A4C14C-85C7-2938-5F80-7CF419218084}"/>
              </a:ext>
            </a:extLst>
          </p:cNvPr>
          <p:cNvSpPr>
            <a:spLocks noGrp="1"/>
          </p:cNvSpPr>
          <p:nvPr>
            <p:ph type="body" idx="1"/>
          </p:nvPr>
        </p:nvSpPr>
        <p:spPr>
          <a:xfrm>
            <a:off x="665544" y="3555599"/>
            <a:ext cx="5486400" cy="3600450"/>
          </a:xfrm>
        </p:spPr>
        <p:txBody>
          <a:bodyPr/>
          <a:lstStyle/>
          <a:p>
            <a:endParaRPr lang="en-US" dirty="0"/>
          </a:p>
        </p:txBody>
      </p:sp>
      <p:sp>
        <p:nvSpPr>
          <p:cNvPr id="4" name="Slide Number Placeholder 3">
            <a:extLst>
              <a:ext uri="{FF2B5EF4-FFF2-40B4-BE49-F238E27FC236}">
                <a16:creationId xmlns:a16="http://schemas.microsoft.com/office/drawing/2014/main" id="{3A6788A7-49BA-E32C-E768-15936DBAAE8D}"/>
              </a:ext>
            </a:extLst>
          </p:cNvPr>
          <p:cNvSpPr>
            <a:spLocks noGrp="1"/>
          </p:cNvSpPr>
          <p:nvPr>
            <p:ph type="sldNum" sz="quarter" idx="5"/>
          </p:nvPr>
        </p:nvSpPr>
        <p:spPr/>
        <p:txBody>
          <a:bodyPr/>
          <a:lstStyle/>
          <a:p>
            <a:fld id="{A6EAF9BE-384A-4D01-A1D5-96AC302403F4}" type="slidenum">
              <a:rPr lang="en-US" smtClean="0"/>
              <a:t>8</a:t>
            </a:fld>
            <a:endParaRPr lang="en-US" dirty="0"/>
          </a:p>
        </p:txBody>
      </p:sp>
    </p:spTree>
    <p:extLst>
      <p:ext uri="{BB962C8B-B14F-4D97-AF65-F5344CB8AC3E}">
        <p14:creationId xmlns:p14="http://schemas.microsoft.com/office/powerpoint/2010/main" val="2651073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DF413-3EBD-6C8E-B26B-CB1AE6A6AF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F4394-3F95-624C-3899-D2C1B99333B7}"/>
              </a:ext>
            </a:extLst>
          </p:cNvPr>
          <p:cNvSpPr>
            <a:spLocks noGrp="1" noRot="1" noChangeAspect="1"/>
          </p:cNvSpPr>
          <p:nvPr>
            <p:ph type="sldImg"/>
          </p:nvPr>
        </p:nvSpPr>
        <p:spPr>
          <a:xfrm>
            <a:off x="685800" y="1143000"/>
            <a:ext cx="4083050" cy="2297113"/>
          </a:xfrm>
        </p:spPr>
      </p:sp>
      <p:sp>
        <p:nvSpPr>
          <p:cNvPr id="3" name="Notes Placeholder 2">
            <a:extLst>
              <a:ext uri="{FF2B5EF4-FFF2-40B4-BE49-F238E27FC236}">
                <a16:creationId xmlns:a16="http://schemas.microsoft.com/office/drawing/2014/main" id="{99EACECC-3A1C-1C18-BB4D-AF952DBF6B4B}"/>
              </a:ext>
            </a:extLst>
          </p:cNvPr>
          <p:cNvSpPr>
            <a:spLocks noGrp="1"/>
          </p:cNvSpPr>
          <p:nvPr>
            <p:ph type="body" idx="1"/>
          </p:nvPr>
        </p:nvSpPr>
        <p:spPr>
          <a:xfrm>
            <a:off x="665544" y="3555599"/>
            <a:ext cx="5486400" cy="3600450"/>
          </a:xfrm>
        </p:spPr>
        <p:txBody>
          <a:bodyPr/>
          <a:lstStyle/>
          <a:p>
            <a:endParaRPr lang="en-US" dirty="0"/>
          </a:p>
        </p:txBody>
      </p:sp>
      <p:sp>
        <p:nvSpPr>
          <p:cNvPr id="4" name="Slide Number Placeholder 3">
            <a:extLst>
              <a:ext uri="{FF2B5EF4-FFF2-40B4-BE49-F238E27FC236}">
                <a16:creationId xmlns:a16="http://schemas.microsoft.com/office/drawing/2014/main" id="{8DA33982-B827-B2BE-9AFB-15B80A22779B}"/>
              </a:ext>
            </a:extLst>
          </p:cNvPr>
          <p:cNvSpPr>
            <a:spLocks noGrp="1"/>
          </p:cNvSpPr>
          <p:nvPr>
            <p:ph type="sldNum" sz="quarter" idx="5"/>
          </p:nvPr>
        </p:nvSpPr>
        <p:spPr/>
        <p:txBody>
          <a:bodyPr/>
          <a:lstStyle/>
          <a:p>
            <a:fld id="{A6EAF9BE-384A-4D01-A1D5-96AC302403F4}" type="slidenum">
              <a:rPr lang="en-US" smtClean="0"/>
              <a:t>9</a:t>
            </a:fld>
            <a:endParaRPr lang="en-US" dirty="0"/>
          </a:p>
        </p:txBody>
      </p:sp>
    </p:spTree>
    <p:extLst>
      <p:ext uri="{BB962C8B-B14F-4D97-AF65-F5344CB8AC3E}">
        <p14:creationId xmlns:p14="http://schemas.microsoft.com/office/powerpoint/2010/main" val="347488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89E9B-625D-4775-B611-CBCB35B8EF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9CB800-872A-4189-8F82-B87D58976E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E9EF03-A3DA-4F2E-8DCC-DEA193D111FB}"/>
              </a:ext>
            </a:extLst>
          </p:cNvPr>
          <p:cNvSpPr>
            <a:spLocks noGrp="1"/>
          </p:cNvSpPr>
          <p:nvPr>
            <p:ph type="dt" sz="half" idx="10"/>
          </p:nvPr>
        </p:nvSpPr>
        <p:spPr/>
        <p:txBody>
          <a:bodyPr/>
          <a:lstStyle/>
          <a:p>
            <a:fld id="{CF34AC8B-43B6-41D5-91B1-63F8B4E3954C}" type="datetime1">
              <a:rPr lang="en-US" smtClean="0"/>
              <a:t>3/5/2025</a:t>
            </a:fld>
            <a:endParaRPr lang="en-US" dirty="0"/>
          </a:p>
        </p:txBody>
      </p:sp>
      <p:sp>
        <p:nvSpPr>
          <p:cNvPr id="5" name="Footer Placeholder 4">
            <a:extLst>
              <a:ext uri="{FF2B5EF4-FFF2-40B4-BE49-F238E27FC236}">
                <a16:creationId xmlns:a16="http://schemas.microsoft.com/office/drawing/2014/main" id="{E5DB0CDA-BE0D-40B4-8696-5D6637B29FC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CDF449-1C6E-4EE7-9AC3-A278D4ABCC7B}"/>
              </a:ext>
            </a:extLst>
          </p:cNvPr>
          <p:cNvSpPr>
            <a:spLocks noGrp="1"/>
          </p:cNvSpPr>
          <p:nvPr>
            <p:ph type="sldNum" sz="quarter" idx="12"/>
          </p:nvPr>
        </p:nvSpPr>
        <p:spPr/>
        <p:txBody>
          <a:bodyPr/>
          <a:lstStyle/>
          <a:p>
            <a:fld id="{97ADD2CD-795E-40BA-91BF-A8DAF0C6D858}" type="slidenum">
              <a:rPr lang="en-US" smtClean="0"/>
              <a:t>‹#›</a:t>
            </a:fld>
            <a:endParaRPr lang="en-US" dirty="0"/>
          </a:p>
        </p:txBody>
      </p:sp>
    </p:spTree>
    <p:extLst>
      <p:ext uri="{BB962C8B-B14F-4D97-AF65-F5344CB8AC3E}">
        <p14:creationId xmlns:p14="http://schemas.microsoft.com/office/powerpoint/2010/main" val="304743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8D1CD-8717-42EE-BA88-30CE1607F7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010058-027C-4221-BFC1-82C381A547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60A11-6275-474D-9723-1D507A5FBF51}"/>
              </a:ext>
            </a:extLst>
          </p:cNvPr>
          <p:cNvSpPr>
            <a:spLocks noGrp="1"/>
          </p:cNvSpPr>
          <p:nvPr>
            <p:ph type="dt" sz="half" idx="10"/>
          </p:nvPr>
        </p:nvSpPr>
        <p:spPr/>
        <p:txBody>
          <a:bodyPr/>
          <a:lstStyle/>
          <a:p>
            <a:fld id="{E149EFD7-A9A5-4FC7-A5BA-FE93447B134C}" type="datetime1">
              <a:rPr lang="en-US" smtClean="0"/>
              <a:t>3/5/2025</a:t>
            </a:fld>
            <a:endParaRPr lang="en-US" dirty="0"/>
          </a:p>
        </p:txBody>
      </p:sp>
      <p:sp>
        <p:nvSpPr>
          <p:cNvPr id="5" name="Footer Placeholder 4">
            <a:extLst>
              <a:ext uri="{FF2B5EF4-FFF2-40B4-BE49-F238E27FC236}">
                <a16:creationId xmlns:a16="http://schemas.microsoft.com/office/drawing/2014/main" id="{24504DF7-F77E-4301-A446-56B6CE1F61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62345C-3915-4C02-A8E0-4F51C185FFDB}"/>
              </a:ext>
            </a:extLst>
          </p:cNvPr>
          <p:cNvSpPr>
            <a:spLocks noGrp="1"/>
          </p:cNvSpPr>
          <p:nvPr>
            <p:ph type="sldNum" sz="quarter" idx="12"/>
          </p:nvPr>
        </p:nvSpPr>
        <p:spPr/>
        <p:txBody>
          <a:bodyPr/>
          <a:lstStyle/>
          <a:p>
            <a:fld id="{97ADD2CD-795E-40BA-91BF-A8DAF0C6D858}" type="slidenum">
              <a:rPr lang="en-US" smtClean="0"/>
              <a:t>‹#›</a:t>
            </a:fld>
            <a:endParaRPr lang="en-US" dirty="0"/>
          </a:p>
        </p:txBody>
      </p:sp>
    </p:spTree>
    <p:extLst>
      <p:ext uri="{BB962C8B-B14F-4D97-AF65-F5344CB8AC3E}">
        <p14:creationId xmlns:p14="http://schemas.microsoft.com/office/powerpoint/2010/main" val="4147065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C81DC3-B7E2-4818-B0B5-673C60B0B8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634229-C193-450F-950F-F9D1788E30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923D9-92F6-4CB4-9184-5FC1F8FF188C}"/>
              </a:ext>
            </a:extLst>
          </p:cNvPr>
          <p:cNvSpPr>
            <a:spLocks noGrp="1"/>
          </p:cNvSpPr>
          <p:nvPr>
            <p:ph type="dt" sz="half" idx="10"/>
          </p:nvPr>
        </p:nvSpPr>
        <p:spPr/>
        <p:txBody>
          <a:bodyPr/>
          <a:lstStyle/>
          <a:p>
            <a:fld id="{2AAB938F-AE3B-420A-B5CA-3BC09AE6FC31}" type="datetime1">
              <a:rPr lang="en-US" smtClean="0"/>
              <a:t>3/5/2025</a:t>
            </a:fld>
            <a:endParaRPr lang="en-US" dirty="0"/>
          </a:p>
        </p:txBody>
      </p:sp>
      <p:sp>
        <p:nvSpPr>
          <p:cNvPr id="5" name="Footer Placeholder 4">
            <a:extLst>
              <a:ext uri="{FF2B5EF4-FFF2-40B4-BE49-F238E27FC236}">
                <a16:creationId xmlns:a16="http://schemas.microsoft.com/office/drawing/2014/main" id="{5C33F604-DD20-420B-B2E0-7A714D18FF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5EEC52-0C7F-4F32-AED3-80918E6E2942}"/>
              </a:ext>
            </a:extLst>
          </p:cNvPr>
          <p:cNvSpPr>
            <a:spLocks noGrp="1"/>
          </p:cNvSpPr>
          <p:nvPr>
            <p:ph type="sldNum" sz="quarter" idx="12"/>
          </p:nvPr>
        </p:nvSpPr>
        <p:spPr/>
        <p:txBody>
          <a:bodyPr/>
          <a:lstStyle/>
          <a:p>
            <a:fld id="{97ADD2CD-795E-40BA-91BF-A8DAF0C6D858}" type="slidenum">
              <a:rPr lang="en-US" smtClean="0"/>
              <a:t>‹#›</a:t>
            </a:fld>
            <a:endParaRPr lang="en-US" dirty="0"/>
          </a:p>
        </p:txBody>
      </p:sp>
    </p:spTree>
    <p:extLst>
      <p:ext uri="{BB962C8B-B14F-4D97-AF65-F5344CB8AC3E}">
        <p14:creationId xmlns:p14="http://schemas.microsoft.com/office/powerpoint/2010/main" val="2976406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sp>
        <p:nvSpPr>
          <p:cNvPr id="32" name="Google Shape;32;p85"/>
          <p:cNvSpPr txBox="1">
            <a:spLocks noGrp="1"/>
          </p:cNvSpPr>
          <p:nvPr>
            <p:ph type="title"/>
          </p:nvPr>
        </p:nvSpPr>
        <p:spPr>
          <a:xfrm>
            <a:off x="415600" y="593367"/>
            <a:ext cx="11360800" cy="7636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49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 name="Google Shape;33;p85"/>
          <p:cNvSpPr txBox="1">
            <a:spLocks noGrp="1"/>
          </p:cNvSpPr>
          <p:nvPr>
            <p:ph type="body" idx="1"/>
          </p:nvPr>
        </p:nvSpPr>
        <p:spPr>
          <a:xfrm>
            <a:off x="415600" y="1536633"/>
            <a:ext cx="11360800" cy="4555200"/>
          </a:xfrm>
          <a:prstGeom prst="rect">
            <a:avLst/>
          </a:prstGeom>
          <a:noFill/>
          <a:ln>
            <a:noFill/>
          </a:ln>
        </p:spPr>
        <p:txBody>
          <a:bodyPr spcFirstLastPara="1" wrap="square" lIns="68575" tIns="34275" rIns="68575" bIns="34275" anchor="t" anchorCtr="0">
            <a:noAutofit/>
          </a:bodyPr>
          <a:lstStyle>
            <a:lvl1pPr marL="609585" lvl="0" indent="-431789" algn="l">
              <a:lnSpc>
                <a:spcPct val="90000"/>
              </a:lnSpc>
              <a:spcBef>
                <a:spcPts val="1067"/>
              </a:spcBef>
              <a:spcAft>
                <a:spcPts val="0"/>
              </a:spcAft>
              <a:buSzPts val="1500"/>
              <a:buChar char="•"/>
              <a:defRPr/>
            </a:lvl1pPr>
            <a:lvl2pPr marL="1219170" lvl="1" indent="-431789" algn="l">
              <a:lnSpc>
                <a:spcPct val="90000"/>
              </a:lnSpc>
              <a:spcBef>
                <a:spcPts val="533"/>
              </a:spcBef>
              <a:spcAft>
                <a:spcPts val="0"/>
              </a:spcAft>
              <a:buSzPts val="1500"/>
              <a:buChar char="•"/>
              <a:defRPr/>
            </a:lvl2pPr>
            <a:lvl3pPr marL="1828754" lvl="2" indent="-431789" algn="l">
              <a:lnSpc>
                <a:spcPct val="90000"/>
              </a:lnSpc>
              <a:spcBef>
                <a:spcPts val="533"/>
              </a:spcBef>
              <a:spcAft>
                <a:spcPts val="0"/>
              </a:spcAft>
              <a:buSzPts val="1500"/>
              <a:buChar char="•"/>
              <a:defRPr/>
            </a:lvl3pPr>
            <a:lvl4pPr marL="2438339" lvl="3" indent="-431789" algn="l">
              <a:lnSpc>
                <a:spcPct val="90000"/>
              </a:lnSpc>
              <a:spcBef>
                <a:spcPts val="533"/>
              </a:spcBef>
              <a:spcAft>
                <a:spcPts val="0"/>
              </a:spcAft>
              <a:buSzPts val="1500"/>
              <a:buChar char="•"/>
              <a:defRPr/>
            </a:lvl4pPr>
            <a:lvl5pPr marL="3047924" lvl="4" indent="-431789" algn="l">
              <a:lnSpc>
                <a:spcPct val="90000"/>
              </a:lnSpc>
              <a:spcBef>
                <a:spcPts val="533"/>
              </a:spcBef>
              <a:spcAft>
                <a:spcPts val="0"/>
              </a:spcAft>
              <a:buSzPts val="1500"/>
              <a:buChar char="•"/>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
        <p:nvSpPr>
          <p:cNvPr id="34" name="Google Shape;34;p85"/>
          <p:cNvSpPr txBox="1">
            <a:spLocks noGrp="1"/>
          </p:cNvSpPr>
          <p:nvPr>
            <p:ph type="sldNum" idx="12"/>
          </p:nvPr>
        </p:nvSpPr>
        <p:spPr>
          <a:xfrm>
            <a:off x="11296611" y="6217623"/>
            <a:ext cx="731600" cy="524800"/>
          </a:xfrm>
          <a:prstGeom prst="rect">
            <a:avLst/>
          </a:prstGeom>
          <a:noFill/>
          <a:ln>
            <a:noFill/>
          </a:ln>
        </p:spPr>
        <p:txBody>
          <a:bodyPr spcFirstLastPara="1" wrap="square" lIns="68575" tIns="34275" rIns="68575" bIns="34275" anchor="t"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31003A"/>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31003A"/>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31003A"/>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31003A"/>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31003A"/>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31003A"/>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31003A"/>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31003A"/>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31003A"/>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9631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5"/>
        <p:cNvGrpSpPr/>
        <p:nvPr/>
      </p:nvGrpSpPr>
      <p:grpSpPr>
        <a:xfrm>
          <a:off x="0" y="0"/>
          <a:ext cx="0" cy="0"/>
          <a:chOff x="0" y="0"/>
          <a:chExt cx="0" cy="0"/>
        </a:xfrm>
      </p:grpSpPr>
      <p:sp>
        <p:nvSpPr>
          <p:cNvPr id="36" name="Google Shape;36;p86"/>
          <p:cNvSpPr txBox="1">
            <a:spLocks noGrp="1"/>
          </p:cNvSpPr>
          <p:nvPr>
            <p:ph type="title"/>
          </p:nvPr>
        </p:nvSpPr>
        <p:spPr>
          <a:xfrm>
            <a:off x="415600" y="2867800"/>
            <a:ext cx="11360800" cy="11224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 name="Google Shape;37;p86"/>
          <p:cNvSpPr txBox="1">
            <a:spLocks noGrp="1"/>
          </p:cNvSpPr>
          <p:nvPr>
            <p:ph type="sldNum" idx="12"/>
          </p:nvPr>
        </p:nvSpPr>
        <p:spPr>
          <a:xfrm>
            <a:off x="11296611" y="6217623"/>
            <a:ext cx="731600" cy="524800"/>
          </a:xfrm>
          <a:prstGeom prst="rect">
            <a:avLst/>
          </a:prstGeom>
          <a:noFill/>
          <a:ln>
            <a:noFill/>
          </a:ln>
        </p:spPr>
        <p:txBody>
          <a:bodyPr spcFirstLastPara="1" wrap="square" lIns="68575" tIns="34275" rIns="68575" bIns="34275" anchor="t" anchorCtr="0">
            <a:noAutofit/>
          </a:bodyPr>
          <a:lstStyle>
            <a:lvl1pPr marL="0" marR="0" lvl="0" indent="0" algn="r">
              <a:lnSpc>
                <a:spcPct val="100000"/>
              </a:lnSpc>
              <a:spcBef>
                <a:spcPts val="0"/>
              </a:spcBef>
              <a:spcAft>
                <a:spcPts val="0"/>
              </a:spcAft>
              <a:buClr>
                <a:srgbClr val="000000"/>
              </a:buClr>
              <a:buSzPts val="700"/>
              <a:buFont typeface="Arial"/>
              <a:buNone/>
              <a:defRPr sz="933" b="0" i="0" u="none" strike="noStrike" cap="none">
                <a:solidFill>
                  <a:srgbClr val="31003A"/>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33" b="0" i="0" u="none" strike="noStrike" cap="none">
                <a:solidFill>
                  <a:srgbClr val="31003A"/>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33" b="0" i="0" u="none" strike="noStrike" cap="none">
                <a:solidFill>
                  <a:srgbClr val="31003A"/>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33" b="0" i="0" u="none" strike="noStrike" cap="none">
                <a:solidFill>
                  <a:srgbClr val="31003A"/>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33" b="0" i="0" u="none" strike="noStrike" cap="none">
                <a:solidFill>
                  <a:srgbClr val="31003A"/>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33" b="0" i="0" u="none" strike="noStrike" cap="none">
                <a:solidFill>
                  <a:srgbClr val="31003A"/>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33" b="0" i="0" u="none" strike="noStrike" cap="none">
                <a:solidFill>
                  <a:srgbClr val="31003A"/>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33" b="0" i="0" u="none" strike="noStrike" cap="none">
                <a:solidFill>
                  <a:srgbClr val="31003A"/>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33" b="0" i="0" u="none" strike="noStrike" cap="none">
                <a:solidFill>
                  <a:srgbClr val="31003A"/>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46529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Orange">
  <p:cSld name="Section Header Orange">
    <p:bg>
      <p:bgPr>
        <a:solidFill>
          <a:srgbClr val="FF8263"/>
        </a:solidFill>
        <a:effectLst/>
      </p:bgPr>
    </p:bg>
    <p:spTree>
      <p:nvGrpSpPr>
        <p:cNvPr id="1" name="Shape 45"/>
        <p:cNvGrpSpPr/>
        <p:nvPr/>
      </p:nvGrpSpPr>
      <p:grpSpPr>
        <a:xfrm>
          <a:off x="0" y="0"/>
          <a:ext cx="0" cy="0"/>
          <a:chOff x="0" y="0"/>
          <a:chExt cx="0" cy="0"/>
        </a:xfrm>
      </p:grpSpPr>
      <p:sp>
        <p:nvSpPr>
          <p:cNvPr id="46" name="Google Shape;46;p92"/>
          <p:cNvSpPr txBox="1">
            <a:spLocks noGrp="1"/>
          </p:cNvSpPr>
          <p:nvPr>
            <p:ph type="title"/>
          </p:nvPr>
        </p:nvSpPr>
        <p:spPr>
          <a:xfrm>
            <a:off x="838200" y="2002631"/>
            <a:ext cx="10515600" cy="2852800"/>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rgbClr val="00373C"/>
              </a:buClr>
              <a:buSzPts val="4500"/>
              <a:buFont typeface="Arial"/>
              <a:buNone/>
              <a:defRPr sz="6000">
                <a:solidFill>
                  <a:srgbClr val="00373C"/>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7" name="Google Shape;47;p92"/>
          <p:cNvSpPr txBox="1"/>
          <p:nvPr/>
        </p:nvSpPr>
        <p:spPr>
          <a:xfrm>
            <a:off x="321364" y="6311447"/>
            <a:ext cx="3670400" cy="392400"/>
          </a:xfrm>
          <a:prstGeom prst="rect">
            <a:avLst/>
          </a:prstGeom>
          <a:noFill/>
          <a:ln>
            <a:noFill/>
          </a:ln>
        </p:spPr>
        <p:txBody>
          <a:bodyPr spcFirstLastPara="1" wrap="square" lIns="91433" tIns="45700" rIns="91433"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1067" b="0" i="0" u="none" strike="noStrike" cap="none">
                <a:solidFill>
                  <a:srgbClr val="00373C"/>
                </a:solidFill>
                <a:latin typeface="Arial"/>
                <a:ea typeface="Arial"/>
                <a:cs typeface="Arial"/>
                <a:sym typeface="Arial"/>
              </a:rPr>
              <a:t>New York Immigration Coalition</a:t>
            </a:r>
            <a:endParaRPr sz="1467"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00"/>
              <a:buFont typeface="Arial"/>
              <a:buNone/>
            </a:pPr>
            <a:r>
              <a:rPr lang="en-US" sz="933" b="0" i="0" u="none" strike="noStrike" cap="none">
                <a:solidFill>
                  <a:srgbClr val="00373C"/>
                </a:solidFill>
                <a:latin typeface="Arial"/>
                <a:ea typeface="Arial"/>
                <a:cs typeface="Arial"/>
                <a:sym typeface="Arial"/>
              </a:rPr>
              <a:t>nyic.org</a:t>
            </a:r>
            <a:endParaRPr sz="933" b="0" i="0" u="none" strike="noStrike" cap="none">
              <a:solidFill>
                <a:srgbClr val="00373C"/>
              </a:solidFill>
              <a:latin typeface="Arial"/>
              <a:ea typeface="Arial"/>
              <a:cs typeface="Arial"/>
              <a:sym typeface="Arial"/>
            </a:endParaRPr>
          </a:p>
        </p:txBody>
      </p:sp>
      <p:sp>
        <p:nvSpPr>
          <p:cNvPr id="48" name="Google Shape;48;p92"/>
          <p:cNvSpPr txBox="1"/>
          <p:nvPr/>
        </p:nvSpPr>
        <p:spPr>
          <a:xfrm>
            <a:off x="11207576" y="6326069"/>
            <a:ext cx="663200" cy="351600"/>
          </a:xfrm>
          <a:prstGeom prst="rect">
            <a:avLst/>
          </a:prstGeom>
          <a:noFill/>
          <a:ln>
            <a:noFill/>
          </a:ln>
        </p:spPr>
        <p:txBody>
          <a:bodyPr spcFirstLastPara="1" wrap="square" lIns="91433" tIns="45700" rIns="91433" bIns="45700" anchor="t"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n-US" sz="933" b="0" i="0" u="none" strike="noStrike" cap="none">
                <a:solidFill>
                  <a:srgbClr val="00373C"/>
                </a:solidFill>
                <a:latin typeface="Arial"/>
                <a:ea typeface="Arial"/>
                <a:cs typeface="Arial"/>
                <a:sym typeface="Arial"/>
              </a:rPr>
              <a:pPr marL="0" marR="0" lvl="0" indent="0" algn="r" rtl="0">
                <a:lnSpc>
                  <a:spcPct val="100000"/>
                </a:lnSpc>
                <a:spcBef>
                  <a:spcPts val="0"/>
                </a:spcBef>
                <a:spcAft>
                  <a:spcPts val="0"/>
                </a:spcAft>
                <a:buClr>
                  <a:srgbClr val="000000"/>
                </a:buClr>
                <a:buSzPts val="700"/>
                <a:buFont typeface="Arial"/>
                <a:buNone/>
              </a:pPr>
              <a:t>‹#›</a:t>
            </a:fld>
            <a:endParaRPr sz="933" b="0" i="0" u="none" strike="noStrike" cap="none">
              <a:solidFill>
                <a:srgbClr val="00373C"/>
              </a:solidFill>
              <a:latin typeface="Arial"/>
              <a:ea typeface="Arial"/>
              <a:cs typeface="Arial"/>
              <a:sym typeface="Arial"/>
            </a:endParaRPr>
          </a:p>
        </p:txBody>
      </p:sp>
    </p:spTree>
    <p:extLst>
      <p:ext uri="{BB962C8B-B14F-4D97-AF65-F5344CB8AC3E}">
        <p14:creationId xmlns:p14="http://schemas.microsoft.com/office/powerpoint/2010/main" val="4124789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66736-6815-42A0-B1C1-B9AF6AA509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713CC2-E10D-4B82-8ACA-FC0856AAAD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4A4DDF-9A1A-4AE9-8598-2206D310E35E}"/>
              </a:ext>
            </a:extLst>
          </p:cNvPr>
          <p:cNvSpPr>
            <a:spLocks noGrp="1"/>
          </p:cNvSpPr>
          <p:nvPr>
            <p:ph type="dt" sz="half" idx="10"/>
          </p:nvPr>
        </p:nvSpPr>
        <p:spPr/>
        <p:txBody>
          <a:bodyPr/>
          <a:lstStyle/>
          <a:p>
            <a:fld id="{F615D642-C85C-43D6-8272-BBA31363DE96}" type="datetime1">
              <a:rPr lang="en-US" smtClean="0"/>
              <a:t>3/5/2025</a:t>
            </a:fld>
            <a:endParaRPr lang="en-US" dirty="0"/>
          </a:p>
        </p:txBody>
      </p:sp>
      <p:sp>
        <p:nvSpPr>
          <p:cNvPr id="5" name="Footer Placeholder 4">
            <a:extLst>
              <a:ext uri="{FF2B5EF4-FFF2-40B4-BE49-F238E27FC236}">
                <a16:creationId xmlns:a16="http://schemas.microsoft.com/office/drawing/2014/main" id="{D8A03865-9B4C-462D-85CC-17B60F2F33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05BC77-9ACF-4D3F-97B0-3486EF75E44B}"/>
              </a:ext>
            </a:extLst>
          </p:cNvPr>
          <p:cNvSpPr>
            <a:spLocks noGrp="1"/>
          </p:cNvSpPr>
          <p:nvPr>
            <p:ph type="sldNum" sz="quarter" idx="12"/>
          </p:nvPr>
        </p:nvSpPr>
        <p:spPr/>
        <p:txBody>
          <a:bodyPr/>
          <a:lstStyle/>
          <a:p>
            <a:fld id="{97ADD2CD-795E-40BA-91BF-A8DAF0C6D858}" type="slidenum">
              <a:rPr lang="en-US" smtClean="0"/>
              <a:t>‹#›</a:t>
            </a:fld>
            <a:endParaRPr lang="en-US" dirty="0"/>
          </a:p>
        </p:txBody>
      </p:sp>
    </p:spTree>
    <p:extLst>
      <p:ext uri="{BB962C8B-B14F-4D97-AF65-F5344CB8AC3E}">
        <p14:creationId xmlns:p14="http://schemas.microsoft.com/office/powerpoint/2010/main" val="2054116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AF2DE-AFC2-49EB-AEB4-DA16405524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F68EAF-7033-473B-AD9D-C6B098369D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ABADCF-3666-4752-BCF0-D8CB1C2DFCE6}"/>
              </a:ext>
            </a:extLst>
          </p:cNvPr>
          <p:cNvSpPr>
            <a:spLocks noGrp="1"/>
          </p:cNvSpPr>
          <p:nvPr>
            <p:ph type="dt" sz="half" idx="10"/>
          </p:nvPr>
        </p:nvSpPr>
        <p:spPr/>
        <p:txBody>
          <a:bodyPr/>
          <a:lstStyle/>
          <a:p>
            <a:fld id="{B6FA83CD-46E2-44EC-8B80-7C16C44BCF5B}" type="datetime1">
              <a:rPr lang="en-US" smtClean="0"/>
              <a:t>3/5/2025</a:t>
            </a:fld>
            <a:endParaRPr lang="en-US" dirty="0"/>
          </a:p>
        </p:txBody>
      </p:sp>
      <p:sp>
        <p:nvSpPr>
          <p:cNvPr id="5" name="Footer Placeholder 4">
            <a:extLst>
              <a:ext uri="{FF2B5EF4-FFF2-40B4-BE49-F238E27FC236}">
                <a16:creationId xmlns:a16="http://schemas.microsoft.com/office/drawing/2014/main" id="{63F776D4-165B-4F0B-9CD0-5D73AD53DD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F6F0DBB-B1CA-4913-9438-557276EF0ECC}"/>
              </a:ext>
            </a:extLst>
          </p:cNvPr>
          <p:cNvSpPr>
            <a:spLocks noGrp="1"/>
          </p:cNvSpPr>
          <p:nvPr>
            <p:ph type="sldNum" sz="quarter" idx="12"/>
          </p:nvPr>
        </p:nvSpPr>
        <p:spPr/>
        <p:txBody>
          <a:bodyPr/>
          <a:lstStyle/>
          <a:p>
            <a:fld id="{97ADD2CD-795E-40BA-91BF-A8DAF0C6D858}" type="slidenum">
              <a:rPr lang="en-US" smtClean="0"/>
              <a:t>‹#›</a:t>
            </a:fld>
            <a:endParaRPr lang="en-US" dirty="0"/>
          </a:p>
        </p:txBody>
      </p:sp>
    </p:spTree>
    <p:extLst>
      <p:ext uri="{BB962C8B-B14F-4D97-AF65-F5344CB8AC3E}">
        <p14:creationId xmlns:p14="http://schemas.microsoft.com/office/powerpoint/2010/main" val="123012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AD0AA-D6A5-4D9D-A55A-6BB89BE8E2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7D4045-4FA9-4786-97F0-EE287FC288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D6E1F7-6089-4331-A6B9-5EDB6E3656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69DEC8-C1F0-4B1E-B8CA-BE90901EA2B9}"/>
              </a:ext>
            </a:extLst>
          </p:cNvPr>
          <p:cNvSpPr>
            <a:spLocks noGrp="1"/>
          </p:cNvSpPr>
          <p:nvPr>
            <p:ph type="dt" sz="half" idx="10"/>
          </p:nvPr>
        </p:nvSpPr>
        <p:spPr/>
        <p:txBody>
          <a:bodyPr/>
          <a:lstStyle/>
          <a:p>
            <a:fld id="{415D4668-42B7-41E5-8296-45048910649F}" type="datetime1">
              <a:rPr lang="en-US" smtClean="0"/>
              <a:t>3/5/2025</a:t>
            </a:fld>
            <a:endParaRPr lang="en-US" dirty="0"/>
          </a:p>
        </p:txBody>
      </p:sp>
      <p:sp>
        <p:nvSpPr>
          <p:cNvPr id="6" name="Footer Placeholder 5">
            <a:extLst>
              <a:ext uri="{FF2B5EF4-FFF2-40B4-BE49-F238E27FC236}">
                <a16:creationId xmlns:a16="http://schemas.microsoft.com/office/drawing/2014/main" id="{A4C76464-C585-47AA-82E6-45688D3F65D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05D6D93-BB9A-4EB5-B650-780C8EA3CE12}"/>
              </a:ext>
            </a:extLst>
          </p:cNvPr>
          <p:cNvSpPr>
            <a:spLocks noGrp="1"/>
          </p:cNvSpPr>
          <p:nvPr>
            <p:ph type="sldNum" sz="quarter" idx="12"/>
          </p:nvPr>
        </p:nvSpPr>
        <p:spPr/>
        <p:txBody>
          <a:bodyPr/>
          <a:lstStyle/>
          <a:p>
            <a:fld id="{97ADD2CD-795E-40BA-91BF-A8DAF0C6D858}" type="slidenum">
              <a:rPr lang="en-US" smtClean="0"/>
              <a:t>‹#›</a:t>
            </a:fld>
            <a:endParaRPr lang="en-US" dirty="0"/>
          </a:p>
        </p:txBody>
      </p:sp>
    </p:spTree>
    <p:extLst>
      <p:ext uri="{BB962C8B-B14F-4D97-AF65-F5344CB8AC3E}">
        <p14:creationId xmlns:p14="http://schemas.microsoft.com/office/powerpoint/2010/main" val="2218430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2116F-25A1-4E4B-8E6A-4A843B92D6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8776DD-44D7-4783-A8E9-38B4CBA2F3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887A99-A9CC-442C-907C-AD8817BE24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13105-5DEA-4F88-A7B1-06FC6B2B1E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1B6A83-960B-421D-B7F6-E5404E2199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E51E9E-C282-4416-B8A0-33DB324F08A8}"/>
              </a:ext>
            </a:extLst>
          </p:cNvPr>
          <p:cNvSpPr>
            <a:spLocks noGrp="1"/>
          </p:cNvSpPr>
          <p:nvPr>
            <p:ph type="dt" sz="half" idx="10"/>
          </p:nvPr>
        </p:nvSpPr>
        <p:spPr/>
        <p:txBody>
          <a:bodyPr/>
          <a:lstStyle/>
          <a:p>
            <a:fld id="{23AACF32-43C6-4D2F-BAA1-AB2F362527F7}" type="datetime1">
              <a:rPr lang="en-US" smtClean="0"/>
              <a:t>3/5/2025</a:t>
            </a:fld>
            <a:endParaRPr lang="en-US" dirty="0"/>
          </a:p>
        </p:txBody>
      </p:sp>
      <p:sp>
        <p:nvSpPr>
          <p:cNvPr id="8" name="Footer Placeholder 7">
            <a:extLst>
              <a:ext uri="{FF2B5EF4-FFF2-40B4-BE49-F238E27FC236}">
                <a16:creationId xmlns:a16="http://schemas.microsoft.com/office/drawing/2014/main" id="{7E4565B1-1A8D-46F5-B580-A5561AE6F82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42D390F-3F10-4AEB-972F-EA7B9D276BB6}"/>
              </a:ext>
            </a:extLst>
          </p:cNvPr>
          <p:cNvSpPr>
            <a:spLocks noGrp="1"/>
          </p:cNvSpPr>
          <p:nvPr>
            <p:ph type="sldNum" sz="quarter" idx="12"/>
          </p:nvPr>
        </p:nvSpPr>
        <p:spPr/>
        <p:txBody>
          <a:bodyPr/>
          <a:lstStyle/>
          <a:p>
            <a:fld id="{97ADD2CD-795E-40BA-91BF-A8DAF0C6D858}" type="slidenum">
              <a:rPr lang="en-US" smtClean="0"/>
              <a:t>‹#›</a:t>
            </a:fld>
            <a:endParaRPr lang="en-US" dirty="0"/>
          </a:p>
        </p:txBody>
      </p:sp>
    </p:spTree>
    <p:extLst>
      <p:ext uri="{BB962C8B-B14F-4D97-AF65-F5344CB8AC3E}">
        <p14:creationId xmlns:p14="http://schemas.microsoft.com/office/powerpoint/2010/main" val="1075691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AEC48-9085-409A-9DDD-2FE5493F99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368895-F23B-4848-AC31-90EFF305EFE8}"/>
              </a:ext>
            </a:extLst>
          </p:cNvPr>
          <p:cNvSpPr>
            <a:spLocks noGrp="1"/>
          </p:cNvSpPr>
          <p:nvPr>
            <p:ph type="dt" sz="half" idx="10"/>
          </p:nvPr>
        </p:nvSpPr>
        <p:spPr/>
        <p:txBody>
          <a:bodyPr/>
          <a:lstStyle/>
          <a:p>
            <a:fld id="{561CC0AA-01DF-42ED-8ADA-0B70A20919C2}" type="datetime1">
              <a:rPr lang="en-US" smtClean="0"/>
              <a:t>3/5/2025</a:t>
            </a:fld>
            <a:endParaRPr lang="en-US" dirty="0"/>
          </a:p>
        </p:txBody>
      </p:sp>
      <p:sp>
        <p:nvSpPr>
          <p:cNvPr id="4" name="Footer Placeholder 3">
            <a:extLst>
              <a:ext uri="{FF2B5EF4-FFF2-40B4-BE49-F238E27FC236}">
                <a16:creationId xmlns:a16="http://schemas.microsoft.com/office/drawing/2014/main" id="{7BEC5309-102E-4B7B-8974-354F35BC5CA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049C686-9128-41AA-9097-1F45BF30B1AD}"/>
              </a:ext>
            </a:extLst>
          </p:cNvPr>
          <p:cNvSpPr>
            <a:spLocks noGrp="1"/>
          </p:cNvSpPr>
          <p:nvPr>
            <p:ph type="sldNum" sz="quarter" idx="12"/>
          </p:nvPr>
        </p:nvSpPr>
        <p:spPr/>
        <p:txBody>
          <a:bodyPr/>
          <a:lstStyle/>
          <a:p>
            <a:fld id="{97ADD2CD-795E-40BA-91BF-A8DAF0C6D858}" type="slidenum">
              <a:rPr lang="en-US" smtClean="0"/>
              <a:t>‹#›</a:t>
            </a:fld>
            <a:endParaRPr lang="en-US" dirty="0"/>
          </a:p>
        </p:txBody>
      </p:sp>
    </p:spTree>
    <p:extLst>
      <p:ext uri="{BB962C8B-B14F-4D97-AF65-F5344CB8AC3E}">
        <p14:creationId xmlns:p14="http://schemas.microsoft.com/office/powerpoint/2010/main" val="3468635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EAC21F-F34A-45B0-B2C8-EA6E25FB4EC4}"/>
              </a:ext>
            </a:extLst>
          </p:cNvPr>
          <p:cNvSpPr>
            <a:spLocks noGrp="1"/>
          </p:cNvSpPr>
          <p:nvPr>
            <p:ph type="dt" sz="half" idx="10"/>
          </p:nvPr>
        </p:nvSpPr>
        <p:spPr/>
        <p:txBody>
          <a:bodyPr/>
          <a:lstStyle/>
          <a:p>
            <a:fld id="{F2E8826D-A6C0-416B-BCE7-CDBFD02111C0}" type="datetime1">
              <a:rPr lang="en-US" smtClean="0"/>
              <a:t>3/5/2025</a:t>
            </a:fld>
            <a:endParaRPr lang="en-US" dirty="0"/>
          </a:p>
        </p:txBody>
      </p:sp>
      <p:sp>
        <p:nvSpPr>
          <p:cNvPr id="3" name="Footer Placeholder 2">
            <a:extLst>
              <a:ext uri="{FF2B5EF4-FFF2-40B4-BE49-F238E27FC236}">
                <a16:creationId xmlns:a16="http://schemas.microsoft.com/office/drawing/2014/main" id="{14C8DF49-468E-4520-BC82-3CD26AE4F2C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911EE6D-CDEA-48F7-A0CD-995B498EB79B}"/>
              </a:ext>
            </a:extLst>
          </p:cNvPr>
          <p:cNvSpPr>
            <a:spLocks noGrp="1"/>
          </p:cNvSpPr>
          <p:nvPr>
            <p:ph type="sldNum" sz="quarter" idx="12"/>
          </p:nvPr>
        </p:nvSpPr>
        <p:spPr/>
        <p:txBody>
          <a:bodyPr/>
          <a:lstStyle/>
          <a:p>
            <a:fld id="{97ADD2CD-795E-40BA-91BF-A8DAF0C6D858}" type="slidenum">
              <a:rPr lang="en-US" smtClean="0"/>
              <a:t>‹#›</a:t>
            </a:fld>
            <a:endParaRPr lang="en-US" dirty="0"/>
          </a:p>
        </p:txBody>
      </p:sp>
    </p:spTree>
    <p:extLst>
      <p:ext uri="{BB962C8B-B14F-4D97-AF65-F5344CB8AC3E}">
        <p14:creationId xmlns:p14="http://schemas.microsoft.com/office/powerpoint/2010/main" val="612569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575E3-5E10-4892-9BEB-9A0FC4CE27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5869EE-35F8-40F8-8731-8A420F7F7D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49FC88-3623-4342-BD04-38C28EC59A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701FAD-534A-4C33-9F61-C1DA34393926}"/>
              </a:ext>
            </a:extLst>
          </p:cNvPr>
          <p:cNvSpPr>
            <a:spLocks noGrp="1"/>
          </p:cNvSpPr>
          <p:nvPr>
            <p:ph type="dt" sz="half" idx="10"/>
          </p:nvPr>
        </p:nvSpPr>
        <p:spPr/>
        <p:txBody>
          <a:bodyPr/>
          <a:lstStyle/>
          <a:p>
            <a:fld id="{D49C6AF3-B84D-4AD1-8C13-244C539653AE}" type="datetime1">
              <a:rPr lang="en-US" smtClean="0"/>
              <a:t>3/5/2025</a:t>
            </a:fld>
            <a:endParaRPr lang="en-US" dirty="0"/>
          </a:p>
        </p:txBody>
      </p:sp>
      <p:sp>
        <p:nvSpPr>
          <p:cNvPr id="6" name="Footer Placeholder 5">
            <a:extLst>
              <a:ext uri="{FF2B5EF4-FFF2-40B4-BE49-F238E27FC236}">
                <a16:creationId xmlns:a16="http://schemas.microsoft.com/office/drawing/2014/main" id="{7F903340-3D58-4680-8006-993232D892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60BFE25-122D-4659-950D-DDEF2EDA68EE}"/>
              </a:ext>
            </a:extLst>
          </p:cNvPr>
          <p:cNvSpPr>
            <a:spLocks noGrp="1"/>
          </p:cNvSpPr>
          <p:nvPr>
            <p:ph type="sldNum" sz="quarter" idx="12"/>
          </p:nvPr>
        </p:nvSpPr>
        <p:spPr/>
        <p:txBody>
          <a:bodyPr/>
          <a:lstStyle/>
          <a:p>
            <a:fld id="{97ADD2CD-795E-40BA-91BF-A8DAF0C6D858}" type="slidenum">
              <a:rPr lang="en-US" smtClean="0"/>
              <a:t>‹#›</a:t>
            </a:fld>
            <a:endParaRPr lang="en-US" dirty="0"/>
          </a:p>
        </p:txBody>
      </p:sp>
    </p:spTree>
    <p:extLst>
      <p:ext uri="{BB962C8B-B14F-4D97-AF65-F5344CB8AC3E}">
        <p14:creationId xmlns:p14="http://schemas.microsoft.com/office/powerpoint/2010/main" val="1336653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6E6C-B909-4FC3-9715-D0739CD415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165FCA-5BF2-4059-BCA5-D709C2876D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E60248A-92AE-4696-AE94-A8335F019B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09D45C-BD75-4046-BAAB-C5397C36DE73}"/>
              </a:ext>
            </a:extLst>
          </p:cNvPr>
          <p:cNvSpPr>
            <a:spLocks noGrp="1"/>
          </p:cNvSpPr>
          <p:nvPr>
            <p:ph type="dt" sz="half" idx="10"/>
          </p:nvPr>
        </p:nvSpPr>
        <p:spPr/>
        <p:txBody>
          <a:bodyPr/>
          <a:lstStyle/>
          <a:p>
            <a:fld id="{F29B6E53-8543-41C4-BA91-64116F45B299}" type="datetime1">
              <a:rPr lang="en-US" smtClean="0"/>
              <a:t>3/5/2025</a:t>
            </a:fld>
            <a:endParaRPr lang="en-US" dirty="0"/>
          </a:p>
        </p:txBody>
      </p:sp>
      <p:sp>
        <p:nvSpPr>
          <p:cNvPr id="6" name="Footer Placeholder 5">
            <a:extLst>
              <a:ext uri="{FF2B5EF4-FFF2-40B4-BE49-F238E27FC236}">
                <a16:creationId xmlns:a16="http://schemas.microsoft.com/office/drawing/2014/main" id="{8BE67CD5-6768-4651-BF9E-8BDF66D5C0D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ED3DA15-AA0E-4E8D-9685-F54A30467FF0}"/>
              </a:ext>
            </a:extLst>
          </p:cNvPr>
          <p:cNvSpPr>
            <a:spLocks noGrp="1"/>
          </p:cNvSpPr>
          <p:nvPr>
            <p:ph type="sldNum" sz="quarter" idx="12"/>
          </p:nvPr>
        </p:nvSpPr>
        <p:spPr/>
        <p:txBody>
          <a:bodyPr/>
          <a:lstStyle/>
          <a:p>
            <a:fld id="{97ADD2CD-795E-40BA-91BF-A8DAF0C6D858}" type="slidenum">
              <a:rPr lang="en-US" smtClean="0"/>
              <a:t>‹#›</a:t>
            </a:fld>
            <a:endParaRPr lang="en-US" dirty="0"/>
          </a:p>
        </p:txBody>
      </p:sp>
    </p:spTree>
    <p:extLst>
      <p:ext uri="{BB962C8B-B14F-4D97-AF65-F5344CB8AC3E}">
        <p14:creationId xmlns:p14="http://schemas.microsoft.com/office/powerpoint/2010/main" val="1068621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EDF18F-B749-4566-9D6F-C0A97527CE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0BEA31-A676-47A8-9170-2F33B5C529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4911D8-1A5A-4D53-942D-8AEC180DE9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F0D0BD-5D2C-4CC3-A733-94C6D739A266}" type="datetime1">
              <a:rPr lang="en-US" smtClean="0"/>
              <a:t>3/5/2025</a:t>
            </a:fld>
            <a:endParaRPr lang="en-US" dirty="0"/>
          </a:p>
        </p:txBody>
      </p:sp>
      <p:sp>
        <p:nvSpPr>
          <p:cNvPr id="5" name="Footer Placeholder 4">
            <a:extLst>
              <a:ext uri="{FF2B5EF4-FFF2-40B4-BE49-F238E27FC236}">
                <a16:creationId xmlns:a16="http://schemas.microsoft.com/office/drawing/2014/main" id="{B1AD289D-E00A-463F-A1A9-CC5EDE44CC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C40ABCB-3EC3-49C3-822A-C73948B8C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DD2CD-795E-40BA-91BF-A8DAF0C6D858}" type="slidenum">
              <a:rPr lang="en-US" smtClean="0"/>
              <a:t>‹#›</a:t>
            </a:fld>
            <a:endParaRPr lang="en-US" dirty="0"/>
          </a:p>
        </p:txBody>
      </p:sp>
    </p:spTree>
    <p:extLst>
      <p:ext uri="{BB962C8B-B14F-4D97-AF65-F5344CB8AC3E}">
        <p14:creationId xmlns:p14="http://schemas.microsoft.com/office/powerpoint/2010/main" val="863249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hyperlink" Target="https://creativecommons.org/licenses/by-sa/3.0/" TargetMode="External"/><Relationship Id="rId4" Type="http://schemas.openxmlformats.org/officeDocument/2006/relationships/hyperlink" Target="https://en.m.wikipedia.org/wiki/Childhood"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https://www.irs.gov/pub/irs-pdf/p3966.pdf"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hyperlink" Target="https://directfile.irs.gov/"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 Id="rId4" Type="http://schemas.openxmlformats.org/officeDocument/2006/relationships/hyperlink" Target="https://www.taxpayeradvocate.irs.gov/contact-u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irs.gov/filing/free-file-do-your-federal-taxes-for-free"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hyperlink" Target="https://www.taxpayeradvocate.irs.gov/about-us/low-income-taxpayer-clinics-litc/" TargetMode="External"/><Relationship Id="rId4" Type="http://schemas.openxmlformats.org/officeDocument/2006/relationships/hyperlink" Target="https://irs.treasury.gov/freetaxprep"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irs.treasury.gov/rpo/rpo.js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hyperlink" Target="mailto:Francine.Lipman@unlv.edu"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 name="Picture 19" descr="Logo&#10;&#10;Description automatically generated">
            <a:extLst>
              <a:ext uri="{FF2B5EF4-FFF2-40B4-BE49-F238E27FC236}">
                <a16:creationId xmlns:a16="http://schemas.microsoft.com/office/drawing/2014/main" id="{B1772BD7-86F7-4303-A873-4A499BE451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40281" y="455422"/>
            <a:ext cx="3108960" cy="3108960"/>
          </a:xfrm>
          <a:prstGeom prst="rect">
            <a:avLst/>
          </a:prstGeom>
          <a:noFill/>
          <a:ln>
            <a:noFill/>
          </a:ln>
        </p:spPr>
      </p:pic>
      <p:sp>
        <p:nvSpPr>
          <p:cNvPr id="2" name="TextBox 1">
            <a:extLst>
              <a:ext uri="{FF2B5EF4-FFF2-40B4-BE49-F238E27FC236}">
                <a16:creationId xmlns:a16="http://schemas.microsoft.com/office/drawing/2014/main" id="{B6A7353E-0B91-515D-F557-834B0E8415E1}"/>
              </a:ext>
            </a:extLst>
          </p:cNvPr>
          <p:cNvSpPr txBox="1"/>
          <p:nvPr/>
        </p:nvSpPr>
        <p:spPr>
          <a:xfrm>
            <a:off x="1759861" y="3505513"/>
            <a:ext cx="8663140" cy="2492990"/>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Tax Misclassification:</a:t>
            </a:r>
          </a:p>
          <a:p>
            <a:pPr algn="ctr"/>
            <a:endParaRPr lang="en-US" sz="3600" b="1"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Lost Employment Benefits for Disabled Workers </a:t>
            </a:r>
          </a:p>
          <a:p>
            <a:endParaRPr lang="en-US" sz="2800" b="1" dirty="0">
              <a:solidFill>
                <a:schemeClr val="bg1"/>
              </a:solidFill>
              <a:latin typeface="Arial" panose="020B0604020202020204" pitchFamily="34" charset="0"/>
              <a:cs typeface="Arial" panose="020B0604020202020204" pitchFamily="34" charset="0"/>
            </a:endParaRPr>
          </a:p>
          <a:p>
            <a:pPr algn="ctr"/>
            <a:r>
              <a:rPr lang="en-US" sz="2800" b="1" dirty="0">
                <a:solidFill>
                  <a:schemeClr val="bg1"/>
                </a:solidFill>
                <a:latin typeface="Arial" panose="020B0604020202020204" pitchFamily="34" charset="0"/>
                <a:cs typeface="Arial" panose="020B0604020202020204" pitchFamily="34" charset="0"/>
              </a:rPr>
              <a:t>March 6, 2025</a:t>
            </a:r>
          </a:p>
        </p:txBody>
      </p:sp>
    </p:spTree>
    <p:custDataLst>
      <p:tags r:id="rId1"/>
    </p:custDataLst>
    <p:extLst>
      <p:ext uri="{BB962C8B-B14F-4D97-AF65-F5344CB8AC3E}">
        <p14:creationId xmlns:p14="http://schemas.microsoft.com/office/powerpoint/2010/main" val="2281158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 name="Picture 19" descr="Logo&#10;&#10;Description automatically generated">
            <a:extLst>
              <a:ext uri="{FF2B5EF4-FFF2-40B4-BE49-F238E27FC236}">
                <a16:creationId xmlns:a16="http://schemas.microsoft.com/office/drawing/2014/main" id="{B1772BD7-86F7-4303-A873-4A499BE451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33908" y="178570"/>
            <a:ext cx="1014730" cy="1014730"/>
          </a:xfrm>
          <a:prstGeom prst="rect">
            <a:avLst/>
          </a:prstGeom>
          <a:noFill/>
          <a:ln>
            <a:noFill/>
          </a:ln>
        </p:spPr>
      </p:pic>
      <p:sp>
        <p:nvSpPr>
          <p:cNvPr id="2" name="Slide Number Placeholder 1">
            <a:extLst>
              <a:ext uri="{FF2B5EF4-FFF2-40B4-BE49-F238E27FC236}">
                <a16:creationId xmlns:a16="http://schemas.microsoft.com/office/drawing/2014/main" id="{FF444E46-5D6F-41CF-9E09-706EDFCFB964}"/>
              </a:ext>
            </a:extLst>
          </p:cNvPr>
          <p:cNvSpPr>
            <a:spLocks noGrp="1"/>
          </p:cNvSpPr>
          <p:nvPr>
            <p:ph type="sldNum" sz="quarter" idx="12"/>
          </p:nvPr>
        </p:nvSpPr>
        <p:spPr/>
        <p:txBody>
          <a:bodyPr/>
          <a:lstStyle/>
          <a:p>
            <a:fld id="{97ADD2CD-795E-40BA-91BF-A8DAF0C6D858}" type="slidenum">
              <a:rPr lang="en-US" smtClean="0"/>
              <a:t>10</a:t>
            </a:fld>
            <a:endParaRPr lang="en-US" dirty="0"/>
          </a:p>
        </p:txBody>
      </p:sp>
      <p:sp>
        <p:nvSpPr>
          <p:cNvPr id="8" name="TextBox 7">
            <a:extLst>
              <a:ext uri="{FF2B5EF4-FFF2-40B4-BE49-F238E27FC236}">
                <a16:creationId xmlns:a16="http://schemas.microsoft.com/office/drawing/2014/main" id="{B7F4E3FD-0DF5-981B-B73D-C85CFAFDA7A2}"/>
              </a:ext>
            </a:extLst>
          </p:cNvPr>
          <p:cNvSpPr txBox="1"/>
          <p:nvPr/>
        </p:nvSpPr>
        <p:spPr>
          <a:xfrm>
            <a:off x="636992" y="1694782"/>
            <a:ext cx="11133830" cy="2492990"/>
          </a:xfrm>
          <a:prstGeom prst="rect">
            <a:avLst/>
          </a:prstGeom>
          <a:noFill/>
        </p:spPr>
        <p:txBody>
          <a:bodyPr wrap="square">
            <a:spAutoFit/>
          </a:bodyPr>
          <a:lstStyle/>
          <a:p>
            <a:pPr algn="ctr"/>
            <a:r>
              <a:rPr lang="en-US" sz="5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Reminder:</a:t>
            </a:r>
          </a:p>
          <a:p>
            <a:pPr algn="ctr"/>
            <a:r>
              <a:rPr lang="en-US" sz="5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p>
          <a:p>
            <a:pPr algn="ctr"/>
            <a:r>
              <a:rPr lang="en-US" sz="2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ERISA also prohibits discrimination in health plan coverage based on an individual's health status.</a:t>
            </a:r>
          </a:p>
        </p:txBody>
      </p:sp>
      <p:sp>
        <p:nvSpPr>
          <p:cNvPr id="11" name="TextBox 10">
            <a:extLst>
              <a:ext uri="{FF2B5EF4-FFF2-40B4-BE49-F238E27FC236}">
                <a16:creationId xmlns:a16="http://schemas.microsoft.com/office/drawing/2014/main" id="{2328B11E-1747-947D-3C7B-F846A94225E4}"/>
              </a:ext>
            </a:extLst>
          </p:cNvPr>
          <p:cNvSpPr txBox="1"/>
          <p:nvPr/>
        </p:nvSpPr>
        <p:spPr>
          <a:xfrm>
            <a:off x="2054435" y="475013"/>
            <a:ext cx="7813423" cy="400110"/>
          </a:xfrm>
          <a:prstGeom prst="rect">
            <a:avLst/>
          </a:prstGeom>
          <a:noFill/>
        </p:spPr>
        <p:txBody>
          <a:bodyPr wrap="square" rtlCol="0">
            <a:spAutoFit/>
          </a:bodyPr>
          <a:lstStyle/>
          <a:p>
            <a:pPr algn="ctr"/>
            <a:endParaRPr lang="en-US" sz="20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356496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BCEC7-4544-2239-45C7-505DF7D932E7}"/>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32CC09E-BD59-C708-D613-684C0D5DF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D12CFA5-2892-75C7-F4CC-21EEFCF886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F23D8D7-7DE5-01F5-FA04-2BA0C33C4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8967B05-4096-37FF-3B25-5F4E85506C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100AC08-9A36-28AD-FB40-69E8D1CA51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7BC41B5-E714-496C-D7E4-BFCD5EA05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23A13146-6804-8F9E-19FB-B434F0EBF0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 name="Picture 19" descr="Logo&#10;&#10;Description automatically generated">
            <a:extLst>
              <a:ext uri="{FF2B5EF4-FFF2-40B4-BE49-F238E27FC236}">
                <a16:creationId xmlns:a16="http://schemas.microsoft.com/office/drawing/2014/main" id="{359D7EAB-5D97-32FC-271C-45E3572E01A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33908" y="178570"/>
            <a:ext cx="1014730" cy="1014730"/>
          </a:xfrm>
          <a:prstGeom prst="rect">
            <a:avLst/>
          </a:prstGeom>
          <a:noFill/>
          <a:ln>
            <a:noFill/>
          </a:ln>
        </p:spPr>
      </p:pic>
      <p:sp>
        <p:nvSpPr>
          <p:cNvPr id="2" name="Slide Number Placeholder 1">
            <a:extLst>
              <a:ext uri="{FF2B5EF4-FFF2-40B4-BE49-F238E27FC236}">
                <a16:creationId xmlns:a16="http://schemas.microsoft.com/office/drawing/2014/main" id="{9D4BBC57-E1B2-37A1-D878-0182D4869809}"/>
              </a:ext>
            </a:extLst>
          </p:cNvPr>
          <p:cNvSpPr>
            <a:spLocks noGrp="1"/>
          </p:cNvSpPr>
          <p:nvPr>
            <p:ph type="sldNum" sz="quarter" idx="12"/>
          </p:nvPr>
        </p:nvSpPr>
        <p:spPr/>
        <p:txBody>
          <a:bodyPr/>
          <a:lstStyle/>
          <a:p>
            <a:fld id="{97ADD2CD-795E-40BA-91BF-A8DAF0C6D858}" type="slidenum">
              <a:rPr lang="en-US" smtClean="0"/>
              <a:t>11</a:t>
            </a:fld>
            <a:endParaRPr lang="en-US" dirty="0"/>
          </a:p>
        </p:txBody>
      </p:sp>
      <p:sp>
        <p:nvSpPr>
          <p:cNvPr id="4" name="TextBox 3">
            <a:extLst>
              <a:ext uri="{FF2B5EF4-FFF2-40B4-BE49-F238E27FC236}">
                <a16:creationId xmlns:a16="http://schemas.microsoft.com/office/drawing/2014/main" id="{639634FF-D06B-7F2B-CB57-77C64F226AB9}"/>
              </a:ext>
            </a:extLst>
          </p:cNvPr>
          <p:cNvSpPr txBox="1"/>
          <p:nvPr/>
        </p:nvSpPr>
        <p:spPr>
          <a:xfrm>
            <a:off x="1557769" y="362303"/>
            <a:ext cx="9404749" cy="1077218"/>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ea typeface="Times New Roman" panose="02020603050405020304" pitchFamily="18" charset="0"/>
                <a:cs typeface="Arial" panose="020B0604020202020204" pitchFamily="34" charset="0"/>
              </a:rPr>
              <a:t>You may be missing out on cash benefits through the IRS</a:t>
            </a:r>
          </a:p>
        </p:txBody>
      </p:sp>
      <p:sp>
        <p:nvSpPr>
          <p:cNvPr id="8" name="TextBox 7">
            <a:extLst>
              <a:ext uri="{FF2B5EF4-FFF2-40B4-BE49-F238E27FC236}">
                <a16:creationId xmlns:a16="http://schemas.microsoft.com/office/drawing/2014/main" id="{93754506-7A78-ACC2-7EE7-022CFD3EE078}"/>
              </a:ext>
            </a:extLst>
          </p:cNvPr>
          <p:cNvSpPr txBox="1"/>
          <p:nvPr/>
        </p:nvSpPr>
        <p:spPr>
          <a:xfrm>
            <a:off x="6840187" y="2458192"/>
            <a:ext cx="184731" cy="369332"/>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id="{D7BD2F7C-8A85-A844-4E86-E3E48A76CEF3}"/>
              </a:ext>
            </a:extLst>
          </p:cNvPr>
          <p:cNvSpPr txBox="1"/>
          <p:nvPr/>
        </p:nvSpPr>
        <p:spPr>
          <a:xfrm>
            <a:off x="1557770" y="1781299"/>
            <a:ext cx="10238888" cy="2646878"/>
          </a:xfrm>
          <a:prstGeom prst="rect">
            <a:avLst/>
          </a:prstGeom>
          <a:noFill/>
        </p:spPr>
        <p:txBody>
          <a:bodyPr wrap="square" rtlCol="0">
            <a:spAutoFit/>
          </a:bodyPr>
          <a:lstStyle/>
          <a:p>
            <a:endParaRPr lang="en-US" sz="1800" dirty="0">
              <a:solidFill>
                <a:schemeClr val="bg1"/>
              </a:solidFill>
              <a:effectLst/>
              <a:latin typeface="Arial" panose="020B0604020202020204" pitchFamily="34" charset="0"/>
              <a:ea typeface="Calibri" panose="020F0502020204030204" pitchFamily="34" charset="0"/>
            </a:endParaRPr>
          </a:p>
          <a:p>
            <a:endParaRPr lang="en-US" sz="1800" b="1" dirty="0">
              <a:solidFill>
                <a:schemeClr val="bg2"/>
              </a:solidFill>
              <a:effectLst/>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US" sz="1800" b="1" dirty="0">
                <a:solidFill>
                  <a:schemeClr val="bg2"/>
                </a:solidFill>
                <a:effectLst/>
                <a:latin typeface="Arial" panose="020B0604020202020204" pitchFamily="34" charset="0"/>
                <a:ea typeface="Calibri" panose="020F0502020204030204" pitchFamily="34" charset="0"/>
              </a:rPr>
              <a:t>Misclassifying people with disabilities -- or their compensation -- may leave them indelible for cash benefits.  </a:t>
            </a:r>
          </a:p>
          <a:p>
            <a:pPr marL="285750" indent="-285750">
              <a:buFont typeface="Arial" panose="020B0604020202020204" pitchFamily="34" charset="0"/>
              <a:buChar char="•"/>
            </a:pPr>
            <a:endParaRPr lang="en-US" sz="1800" b="1" dirty="0">
              <a:solidFill>
                <a:schemeClr val="bg2"/>
              </a:solidFill>
              <a:effectLst/>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US" sz="1800" b="1" dirty="0">
                <a:solidFill>
                  <a:schemeClr val="bg2"/>
                </a:solidFill>
                <a:effectLst/>
                <a:latin typeface="Arial" panose="020B0604020202020204" pitchFamily="34" charset="0"/>
                <a:ea typeface="Times New Roman" panose="02020603050405020304" pitchFamily="18" charset="0"/>
              </a:rPr>
              <a:t>The IRS offers the largest anti-poverty programs in the nation in the form of direct cash assistance paid to low-income taxpayers. </a:t>
            </a:r>
            <a:endParaRPr lang="en-US" sz="2000" b="1" dirty="0">
              <a:solidFill>
                <a:schemeClr val="bg2"/>
              </a:solidFill>
              <a:latin typeface="Arial" panose="020B0604020202020204" pitchFamily="34" charset="0"/>
              <a:cs typeface="Arial" panose="020B0604020202020204" pitchFamily="34" charset="0"/>
            </a:endParaRPr>
          </a:p>
          <a:p>
            <a:r>
              <a:rPr lang="en-US" sz="2000" dirty="0">
                <a:solidFill>
                  <a:schemeClr val="bg1"/>
                </a:solidFill>
                <a:effectLst/>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US" sz="2000" dirty="0">
              <a:solidFill>
                <a:schemeClr val="bg1"/>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DEF418E-C3F5-FC3A-5CFB-7BEE1778C359}"/>
              </a:ext>
            </a:extLst>
          </p:cNvPr>
          <p:cNvSpPr txBox="1"/>
          <p:nvPr/>
        </p:nvSpPr>
        <p:spPr>
          <a:xfrm>
            <a:off x="1947553" y="1318161"/>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F0A8B3AE-2BE7-1D92-91AC-D9F9B66AD8C5}"/>
              </a:ext>
            </a:extLst>
          </p:cNvPr>
          <p:cNvSpPr txBox="1"/>
          <p:nvPr/>
        </p:nvSpPr>
        <p:spPr>
          <a:xfrm>
            <a:off x="2268187" y="1401288"/>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BFF9E75D-8B25-7AFE-BC8E-02221F460409}"/>
              </a:ext>
            </a:extLst>
          </p:cNvPr>
          <p:cNvSpPr txBox="1"/>
          <p:nvPr/>
        </p:nvSpPr>
        <p:spPr>
          <a:xfrm>
            <a:off x="3158836" y="1425039"/>
            <a:ext cx="184731" cy="369332"/>
          </a:xfrm>
          <a:prstGeom prst="rect">
            <a:avLst/>
          </a:prstGeom>
          <a:noFill/>
        </p:spPr>
        <p:txBody>
          <a:bodyPr wrap="none" rtlCol="0">
            <a:spAutoFit/>
          </a:bodyPr>
          <a:lstStyle/>
          <a:p>
            <a:endParaRPr lang="en-US" dirty="0"/>
          </a:p>
        </p:txBody>
      </p:sp>
    </p:spTree>
    <p:custDataLst>
      <p:tags r:id="rId1"/>
    </p:custDataLst>
    <p:extLst>
      <p:ext uri="{BB962C8B-B14F-4D97-AF65-F5344CB8AC3E}">
        <p14:creationId xmlns:p14="http://schemas.microsoft.com/office/powerpoint/2010/main" val="1811671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0AC7D-1966-C227-B2DA-1DFF2B9FF67D}"/>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AD58BA1-11B9-EC87-8B51-A70FDB66E5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71F2E07B-228C-682D-6DAE-E638A41D6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36CE8EA-81A7-9B8E-CDD1-F79F5C795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CA03864-D369-18E8-05A1-293E5CACA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FD96734-C322-3FE2-29F6-644B90CEC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EDA26A42-00E6-9E16-55A3-B54C33B0C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FA8DABB1-8641-8095-19C8-10642D3BC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 name="Picture 19" descr="Logo&#10;&#10;Description automatically generated">
            <a:extLst>
              <a:ext uri="{FF2B5EF4-FFF2-40B4-BE49-F238E27FC236}">
                <a16:creationId xmlns:a16="http://schemas.microsoft.com/office/drawing/2014/main" id="{A17ACBCF-2400-2448-6B7A-AD35F12F4DF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33908" y="178570"/>
            <a:ext cx="1014730" cy="1014730"/>
          </a:xfrm>
          <a:prstGeom prst="rect">
            <a:avLst/>
          </a:prstGeom>
          <a:noFill/>
          <a:ln>
            <a:noFill/>
          </a:ln>
        </p:spPr>
      </p:pic>
      <p:sp>
        <p:nvSpPr>
          <p:cNvPr id="2" name="Slide Number Placeholder 1">
            <a:extLst>
              <a:ext uri="{FF2B5EF4-FFF2-40B4-BE49-F238E27FC236}">
                <a16:creationId xmlns:a16="http://schemas.microsoft.com/office/drawing/2014/main" id="{8561B57C-E232-124C-B055-BA3928BA2549}"/>
              </a:ext>
            </a:extLst>
          </p:cNvPr>
          <p:cNvSpPr>
            <a:spLocks noGrp="1"/>
          </p:cNvSpPr>
          <p:nvPr>
            <p:ph type="sldNum" sz="quarter" idx="12"/>
          </p:nvPr>
        </p:nvSpPr>
        <p:spPr/>
        <p:txBody>
          <a:bodyPr/>
          <a:lstStyle/>
          <a:p>
            <a:fld id="{97ADD2CD-795E-40BA-91BF-A8DAF0C6D858}" type="slidenum">
              <a:rPr lang="en-US" smtClean="0"/>
              <a:t>12</a:t>
            </a:fld>
            <a:endParaRPr lang="en-US" dirty="0"/>
          </a:p>
        </p:txBody>
      </p:sp>
      <p:sp>
        <p:nvSpPr>
          <p:cNvPr id="8" name="TextBox 7">
            <a:extLst>
              <a:ext uri="{FF2B5EF4-FFF2-40B4-BE49-F238E27FC236}">
                <a16:creationId xmlns:a16="http://schemas.microsoft.com/office/drawing/2014/main" id="{22C7580E-95CA-419B-4A92-6782D40FE7A1}"/>
              </a:ext>
            </a:extLst>
          </p:cNvPr>
          <p:cNvSpPr txBox="1"/>
          <p:nvPr/>
        </p:nvSpPr>
        <p:spPr>
          <a:xfrm>
            <a:off x="6840187" y="2458192"/>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4AAD757E-B012-3D3F-C984-37A3CC67CCF0}"/>
              </a:ext>
            </a:extLst>
          </p:cNvPr>
          <p:cNvSpPr txBox="1"/>
          <p:nvPr/>
        </p:nvSpPr>
        <p:spPr>
          <a:xfrm>
            <a:off x="1877932" y="834931"/>
            <a:ext cx="8651727" cy="584775"/>
          </a:xfrm>
          <a:prstGeom prst="rect">
            <a:avLst/>
          </a:prstGeom>
          <a:noFill/>
        </p:spPr>
        <p:txBody>
          <a:bodyPr wrap="none" rtlCol="0">
            <a:spAutoFit/>
          </a:bodyPr>
          <a:lstStyle/>
          <a:p>
            <a:pPr algn="ctr"/>
            <a:r>
              <a:rPr lang="en-US" sz="3200" b="1" dirty="0">
                <a:solidFill>
                  <a:schemeClr val="bg1"/>
                </a:solidFill>
                <a:latin typeface="Arial" panose="020B0604020202020204" pitchFamily="34" charset="0"/>
                <a:cs typeface="Arial" panose="020B0604020202020204" pitchFamily="34" charset="0"/>
              </a:rPr>
              <a:t>Prevalence of Misclassification is Unknown</a:t>
            </a:r>
            <a:endParaRPr lang="en-US" sz="28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24CF5C3-7BA2-4C75-C1C3-ECFF61D4F9B4}"/>
              </a:ext>
            </a:extLst>
          </p:cNvPr>
          <p:cNvSpPr txBox="1"/>
          <p:nvPr/>
        </p:nvSpPr>
        <p:spPr>
          <a:xfrm>
            <a:off x="1235693" y="1777849"/>
            <a:ext cx="9642764" cy="5851858"/>
          </a:xfrm>
          <a:prstGeom prst="rect">
            <a:avLst/>
          </a:prstGeom>
          <a:noFill/>
        </p:spPr>
        <p:txBody>
          <a:bodyPr wrap="square" rtlCol="0">
            <a:spAutoFit/>
          </a:bodyPr>
          <a:lstStyle/>
          <a:p>
            <a:pPr marL="228600" marR="0">
              <a:lnSpc>
                <a:spcPct val="115000"/>
              </a:lnSpc>
              <a:spcAft>
                <a:spcPts val="800"/>
              </a:spcAft>
            </a:pPr>
            <a:endParaRPr lang="en-US" sz="1000" dirty="0">
              <a:solidFill>
                <a:schemeClr val="bg1"/>
              </a:solidFill>
              <a:latin typeface="SourceSansProRegular"/>
            </a:endParaRPr>
          </a:p>
          <a:p>
            <a:pPr marL="514350" marR="0" indent="-285750">
              <a:lnSpc>
                <a:spcPct val="115000"/>
              </a:lnSpc>
              <a:spcAft>
                <a:spcPts val="800"/>
              </a:spcAft>
              <a:buFont typeface="Arial" panose="020B0604020202020204" pitchFamily="34" charset="0"/>
              <a:buChar char="•"/>
            </a:pPr>
            <a:r>
              <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A payroll audit of employers’ tax records is the only way to determine the full extent of worker misclassification.</a:t>
            </a:r>
            <a:br>
              <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br>
            <a:endPar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endParaRPr>
          </a:p>
          <a:p>
            <a:pPr marL="514350" marR="0" indent="-285750">
              <a:lnSpc>
                <a:spcPct val="115000"/>
              </a:lnSpc>
              <a:spcAft>
                <a:spcPts val="800"/>
              </a:spcAft>
              <a:buFont typeface="Arial" panose="020B0604020202020204" pitchFamily="34" charset="0"/>
              <a:buChar char="•"/>
            </a:pPr>
            <a:r>
              <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Tax surveys are subjective and may only help determine if there is confusion about tax issues.</a:t>
            </a:r>
            <a:br>
              <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br>
            <a:endPar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endParaRPr>
          </a:p>
          <a:p>
            <a:pPr marL="514350" marR="0" indent="-285750">
              <a:lnSpc>
                <a:spcPct val="115000"/>
              </a:lnSpc>
              <a:spcAft>
                <a:spcPts val="800"/>
              </a:spcAft>
              <a:buFont typeface="Arial" panose="020B0604020202020204" pitchFamily="34" charset="0"/>
              <a:buChar char="•"/>
            </a:pPr>
            <a:r>
              <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The CEOs of sheltered workshops may not be aware that misclassification is occurring since tax records are usually handled by their tax attorneys and CPAs.</a:t>
            </a:r>
          </a:p>
          <a:p>
            <a:pPr marL="514350" marR="0" indent="-285750">
              <a:lnSpc>
                <a:spcPct val="115000"/>
              </a:lnSpc>
              <a:spcAft>
                <a:spcPts val="800"/>
              </a:spcAft>
              <a:buFont typeface="Arial" panose="020B0604020202020204" pitchFamily="34" charset="0"/>
              <a:buChar char="•"/>
            </a:pPr>
            <a:endParaRPr lang="en-US" kern="100" dirty="0">
              <a:solidFill>
                <a:schemeClr val="bg1"/>
              </a:solidFill>
              <a:latin typeface="Arial" panose="020B0604020202020204" pitchFamily="34" charset="0"/>
              <a:ea typeface="Aptos" panose="020B0004020202020204" pitchFamily="34" charset="0"/>
              <a:cs typeface="Times New Roman" panose="02020603050405020304" pitchFamily="18" charset="0"/>
            </a:endParaRPr>
          </a:p>
          <a:p>
            <a:pPr marL="514350" marR="0" indent="-285750">
              <a:lnSpc>
                <a:spcPct val="115000"/>
              </a:lnSpc>
              <a:spcAft>
                <a:spcPts val="800"/>
              </a:spcAft>
              <a:buFont typeface="Arial" panose="020B0604020202020204" pitchFamily="34" charset="0"/>
              <a:buChar char="•"/>
            </a:pPr>
            <a:endParaRPr lang="en-US" kern="100" dirty="0">
              <a:solidFill>
                <a:schemeClr val="bg1"/>
              </a:solidFill>
              <a:latin typeface="Arial" panose="020B0604020202020204" pitchFamily="34" charset="0"/>
              <a:ea typeface="Aptos" panose="020B0004020202020204" pitchFamily="34" charset="0"/>
              <a:cs typeface="Times New Roman" panose="02020603050405020304" pitchFamily="18" charset="0"/>
            </a:endParaRPr>
          </a:p>
          <a:p>
            <a:pPr marL="514350" marR="0" indent="-285750">
              <a:lnSpc>
                <a:spcPct val="115000"/>
              </a:lnSpc>
              <a:spcAft>
                <a:spcPts val="800"/>
              </a:spcAft>
              <a:buFont typeface="Arial" panose="020B0604020202020204" pitchFamily="34" charset="0"/>
              <a:buChar char="•"/>
            </a:pPr>
            <a:endParaRPr lang="en-US" kern="100" dirty="0">
              <a:solidFill>
                <a:schemeClr val="bg1"/>
              </a:solidFill>
              <a:latin typeface="Arial" panose="020B0604020202020204" pitchFamily="34" charset="0"/>
              <a:ea typeface="Aptos" panose="020B0004020202020204" pitchFamily="34" charset="0"/>
              <a:cs typeface="Times New Roman" panose="02020603050405020304" pitchFamily="18" charset="0"/>
            </a:endParaRPr>
          </a:p>
          <a:p>
            <a:pPr marL="514350" marR="0" indent="-285750">
              <a:lnSpc>
                <a:spcPct val="115000"/>
              </a:lnSpc>
              <a:spcAft>
                <a:spcPts val="800"/>
              </a:spcAft>
              <a:buFont typeface="Arial" panose="020B0604020202020204" pitchFamily="34" charset="0"/>
              <a:buChar char="•"/>
            </a:pPr>
            <a:endPar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US" sz="2400" dirty="0">
              <a:solidFill>
                <a:schemeClr val="bg1"/>
              </a:solidFill>
            </a:endParaRPr>
          </a:p>
        </p:txBody>
      </p:sp>
      <p:sp>
        <p:nvSpPr>
          <p:cNvPr id="5" name="TextBox 4">
            <a:extLst>
              <a:ext uri="{FF2B5EF4-FFF2-40B4-BE49-F238E27FC236}">
                <a16:creationId xmlns:a16="http://schemas.microsoft.com/office/drawing/2014/main" id="{ECF48382-4443-C6C5-6628-CA930F5500F3}"/>
              </a:ext>
            </a:extLst>
          </p:cNvPr>
          <p:cNvSpPr txBox="1"/>
          <p:nvPr/>
        </p:nvSpPr>
        <p:spPr>
          <a:xfrm>
            <a:off x="1430594" y="6017342"/>
            <a:ext cx="184731" cy="369332"/>
          </a:xfrm>
          <a:prstGeom prst="rect">
            <a:avLst/>
          </a:prstGeom>
          <a:noFill/>
        </p:spPr>
        <p:txBody>
          <a:bodyPr wrap="none" rtlCol="0">
            <a:spAutoFit/>
          </a:bodyPr>
          <a:lstStyle/>
          <a:p>
            <a:endParaRPr lang="en-US" dirty="0"/>
          </a:p>
        </p:txBody>
      </p:sp>
    </p:spTree>
    <p:custDataLst>
      <p:tags r:id="rId1"/>
    </p:custDataLst>
    <p:extLst>
      <p:ext uri="{BB962C8B-B14F-4D97-AF65-F5344CB8AC3E}">
        <p14:creationId xmlns:p14="http://schemas.microsoft.com/office/powerpoint/2010/main" val="2399399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CAA9C-6C3D-815B-F5B6-0750E3CDDCF9}"/>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9C9980B-E97A-47B0-804E-846E86B9A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AB8DFF1-674F-AAC9-E39B-1E036DFFF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05D6B4B-9862-453E-5751-2F849C85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75BAA81-2372-A7E3-E428-4433D9213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1C2B9CB5-276D-EC2C-BED1-F1D7ABE67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C519367-6D70-FB63-DAA8-7A59CBCD9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B4404692-9D4F-FF1B-2C80-11F8FFCEB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 name="Picture 19" descr="Logo&#10;&#10;Description automatically generated">
            <a:extLst>
              <a:ext uri="{FF2B5EF4-FFF2-40B4-BE49-F238E27FC236}">
                <a16:creationId xmlns:a16="http://schemas.microsoft.com/office/drawing/2014/main" id="{D8BF6E39-D2B0-1CA4-977B-97E6994177D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33908" y="178570"/>
            <a:ext cx="1014730" cy="1014730"/>
          </a:xfrm>
          <a:prstGeom prst="rect">
            <a:avLst/>
          </a:prstGeom>
          <a:noFill/>
          <a:ln>
            <a:noFill/>
          </a:ln>
        </p:spPr>
      </p:pic>
      <p:sp>
        <p:nvSpPr>
          <p:cNvPr id="2" name="Slide Number Placeholder 1">
            <a:extLst>
              <a:ext uri="{FF2B5EF4-FFF2-40B4-BE49-F238E27FC236}">
                <a16:creationId xmlns:a16="http://schemas.microsoft.com/office/drawing/2014/main" id="{36C8EA39-DA84-A3B4-8D5B-BF41ABDA5C8F}"/>
              </a:ext>
            </a:extLst>
          </p:cNvPr>
          <p:cNvSpPr>
            <a:spLocks noGrp="1"/>
          </p:cNvSpPr>
          <p:nvPr>
            <p:ph type="sldNum" sz="quarter" idx="12"/>
          </p:nvPr>
        </p:nvSpPr>
        <p:spPr/>
        <p:txBody>
          <a:bodyPr/>
          <a:lstStyle/>
          <a:p>
            <a:fld id="{97ADD2CD-795E-40BA-91BF-A8DAF0C6D858}" type="slidenum">
              <a:rPr lang="en-US" smtClean="0"/>
              <a:t>13</a:t>
            </a:fld>
            <a:endParaRPr lang="en-US" dirty="0"/>
          </a:p>
        </p:txBody>
      </p:sp>
      <p:sp>
        <p:nvSpPr>
          <p:cNvPr id="8" name="TextBox 7">
            <a:extLst>
              <a:ext uri="{FF2B5EF4-FFF2-40B4-BE49-F238E27FC236}">
                <a16:creationId xmlns:a16="http://schemas.microsoft.com/office/drawing/2014/main" id="{4DD22748-6324-3477-550A-1EA2179E72C7}"/>
              </a:ext>
            </a:extLst>
          </p:cNvPr>
          <p:cNvSpPr txBox="1"/>
          <p:nvPr/>
        </p:nvSpPr>
        <p:spPr>
          <a:xfrm>
            <a:off x="6840187" y="2458192"/>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C743B3FF-948C-6F8F-45C0-48024CAC24F9}"/>
              </a:ext>
            </a:extLst>
          </p:cNvPr>
          <p:cNvSpPr txBox="1"/>
          <p:nvPr/>
        </p:nvSpPr>
        <p:spPr>
          <a:xfrm>
            <a:off x="3756377" y="722671"/>
            <a:ext cx="4854214" cy="584775"/>
          </a:xfrm>
          <a:prstGeom prst="rect">
            <a:avLst/>
          </a:prstGeom>
          <a:noFill/>
        </p:spPr>
        <p:txBody>
          <a:bodyPr wrap="none" rtlCol="0">
            <a:spAutoFit/>
          </a:bodyPr>
          <a:lstStyle/>
          <a:p>
            <a:pPr algn="ctr"/>
            <a:r>
              <a:rPr lang="en-US" sz="3200" b="1" dirty="0">
                <a:solidFill>
                  <a:schemeClr val="bg1"/>
                </a:solidFill>
                <a:latin typeface="Arial" panose="020B0604020202020204" pitchFamily="34" charset="0"/>
                <a:cs typeface="Arial" panose="020B0604020202020204" pitchFamily="34" charset="0"/>
              </a:rPr>
              <a:t>NCD Recommendations</a:t>
            </a:r>
            <a:endParaRPr lang="en-US" sz="28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407734D-D9B2-769D-2330-599C5B3C89CC}"/>
              </a:ext>
            </a:extLst>
          </p:cNvPr>
          <p:cNvSpPr txBox="1"/>
          <p:nvPr/>
        </p:nvSpPr>
        <p:spPr>
          <a:xfrm>
            <a:off x="1235693" y="1578892"/>
            <a:ext cx="9968594" cy="4417299"/>
          </a:xfrm>
          <a:prstGeom prst="rect">
            <a:avLst/>
          </a:prstGeom>
          <a:noFill/>
        </p:spPr>
        <p:txBody>
          <a:bodyPr wrap="square" rtlCol="0">
            <a:spAutoFit/>
          </a:bodyPr>
          <a:lstStyle/>
          <a:p>
            <a:pPr marL="514350" marR="0" indent="-285750">
              <a:lnSpc>
                <a:spcPct val="115000"/>
              </a:lnSpc>
              <a:spcAft>
                <a:spcPts val="1200"/>
              </a:spcAft>
              <a:buFont typeface="Arial" panose="020B0604020202020204" pitchFamily="34" charset="0"/>
              <a:buChar char="•"/>
            </a:pPr>
            <a:r>
              <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The IRS should revoke Revenue Ruling 65-165.</a:t>
            </a:r>
          </a:p>
          <a:p>
            <a:pPr marL="514350" marR="0" indent="-285750">
              <a:lnSpc>
                <a:spcPct val="115000"/>
              </a:lnSpc>
              <a:spcAft>
                <a:spcPts val="1200"/>
              </a:spcAft>
              <a:buFont typeface="Arial" panose="020B0604020202020204" pitchFamily="34" charset="0"/>
              <a:buChar char="•"/>
            </a:pPr>
            <a:r>
              <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Congress should repeal provisions of the IRC like 26 U.S.C. </a:t>
            </a:r>
            <a:r>
              <a:rPr lang="en-US"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r>
              <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 3309(b)(4)) governing FUTA which can exempt wages paid to PWD in sheltered workers from the unemployment tax.</a:t>
            </a:r>
          </a:p>
          <a:p>
            <a:pPr marL="514350" marR="0" indent="-285750">
              <a:lnSpc>
                <a:spcPct val="115000"/>
              </a:lnSpc>
              <a:spcAft>
                <a:spcPts val="1200"/>
              </a:spcAft>
              <a:buFont typeface="Arial" panose="020B0604020202020204" pitchFamily="34" charset="0"/>
              <a:buChar char="•"/>
            </a:pPr>
            <a:r>
              <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States that have adopted identical or similar exemptions like 26 U.S.C. </a:t>
            </a:r>
            <a:r>
              <a:rPr lang="en-US"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r>
              <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 3309(b) should repeal their unemployment exemption for PWD, which can leave PWD ineligible for unemployment benefits just like the Louisiana employee mentioned at the start: </a:t>
            </a:r>
          </a:p>
          <a:p>
            <a:pPr marL="971550" lvl="1" indent="-285750">
              <a:lnSpc>
                <a:spcPct val="115000"/>
              </a:lnSpc>
              <a:spcAft>
                <a:spcPts val="1200"/>
              </a:spcAft>
              <a:buFont typeface="Arial" panose="020B0604020202020204" pitchFamily="34" charset="0"/>
              <a:buChar char="•"/>
            </a:pPr>
            <a:r>
              <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Alabama, Connecticut, Delaware, District of Columbia,  Illinois</a:t>
            </a:r>
            <a:r>
              <a:rPr lang="en-US" sz="2000" kern="100">
                <a:solidFill>
                  <a:schemeClr val="bg1"/>
                </a:solidFill>
                <a:latin typeface="Arial" panose="020B0604020202020204" pitchFamily="34" charset="0"/>
                <a:ea typeface="Aptos" panose="020B0004020202020204" pitchFamily="34" charset="0"/>
                <a:cs typeface="Times New Roman" panose="02020603050405020304" pitchFamily="18" charset="0"/>
              </a:rPr>
              <a:t>, Louisiana*, </a:t>
            </a:r>
            <a:r>
              <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Missouri, Montana, New York, Oklahoma, South Carolina, Virginia, Virgin Islands, and Wisconsin.</a:t>
            </a:r>
          </a:p>
        </p:txBody>
      </p:sp>
      <p:sp>
        <p:nvSpPr>
          <p:cNvPr id="5" name="TextBox 4">
            <a:extLst>
              <a:ext uri="{FF2B5EF4-FFF2-40B4-BE49-F238E27FC236}">
                <a16:creationId xmlns:a16="http://schemas.microsoft.com/office/drawing/2014/main" id="{C3AAF80B-DCEB-A526-27D6-82D0C8545AAF}"/>
              </a:ext>
            </a:extLst>
          </p:cNvPr>
          <p:cNvSpPr txBox="1"/>
          <p:nvPr/>
        </p:nvSpPr>
        <p:spPr>
          <a:xfrm>
            <a:off x="1430594" y="6017342"/>
            <a:ext cx="184731" cy="369332"/>
          </a:xfrm>
          <a:prstGeom prst="rect">
            <a:avLst/>
          </a:prstGeom>
          <a:noFill/>
        </p:spPr>
        <p:txBody>
          <a:bodyPr wrap="none" rtlCol="0">
            <a:spAutoFit/>
          </a:bodyPr>
          <a:lstStyle/>
          <a:p>
            <a:endParaRPr lang="en-US" dirty="0"/>
          </a:p>
        </p:txBody>
      </p:sp>
    </p:spTree>
    <p:custDataLst>
      <p:tags r:id="rId1"/>
    </p:custDataLst>
    <p:extLst>
      <p:ext uri="{BB962C8B-B14F-4D97-AF65-F5344CB8AC3E}">
        <p14:creationId xmlns:p14="http://schemas.microsoft.com/office/powerpoint/2010/main" val="2412155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AFFBD-4FB5-18DB-2CF1-357D23A99E78}"/>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23ACAD3-7670-932E-2033-A970EDF16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13034928-48A4-4336-E8DD-60A6959505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A35968A9-BE82-CE15-3E79-6C840FFA5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AAF34EB-463F-0D8D-8698-B4C1C7254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14E13F0D-AB46-D8F2-EA1E-E3E94BDF2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1874A5F-496B-DBF1-B1D3-25862566D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607F9CD7-EA39-EEB0-BD93-084BFAC523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 name="Picture 19" descr="Logo&#10;&#10;Description automatically generated">
            <a:extLst>
              <a:ext uri="{FF2B5EF4-FFF2-40B4-BE49-F238E27FC236}">
                <a16:creationId xmlns:a16="http://schemas.microsoft.com/office/drawing/2014/main" id="{53DBCC1C-1990-CBB3-2748-751D5AFF6E0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33908" y="178570"/>
            <a:ext cx="1014730" cy="1014730"/>
          </a:xfrm>
          <a:prstGeom prst="rect">
            <a:avLst/>
          </a:prstGeom>
          <a:noFill/>
          <a:ln>
            <a:noFill/>
          </a:ln>
        </p:spPr>
      </p:pic>
      <p:sp>
        <p:nvSpPr>
          <p:cNvPr id="2" name="Slide Number Placeholder 1">
            <a:extLst>
              <a:ext uri="{FF2B5EF4-FFF2-40B4-BE49-F238E27FC236}">
                <a16:creationId xmlns:a16="http://schemas.microsoft.com/office/drawing/2014/main" id="{74827F41-4107-E264-A945-00F992DBF3EB}"/>
              </a:ext>
            </a:extLst>
          </p:cNvPr>
          <p:cNvSpPr>
            <a:spLocks noGrp="1"/>
          </p:cNvSpPr>
          <p:nvPr>
            <p:ph type="sldNum" sz="quarter" idx="12"/>
          </p:nvPr>
        </p:nvSpPr>
        <p:spPr/>
        <p:txBody>
          <a:bodyPr/>
          <a:lstStyle/>
          <a:p>
            <a:fld id="{97ADD2CD-795E-40BA-91BF-A8DAF0C6D858}" type="slidenum">
              <a:rPr lang="en-US" smtClean="0"/>
              <a:t>14</a:t>
            </a:fld>
            <a:endParaRPr lang="en-US" dirty="0"/>
          </a:p>
        </p:txBody>
      </p:sp>
      <p:sp>
        <p:nvSpPr>
          <p:cNvPr id="8" name="TextBox 7">
            <a:extLst>
              <a:ext uri="{FF2B5EF4-FFF2-40B4-BE49-F238E27FC236}">
                <a16:creationId xmlns:a16="http://schemas.microsoft.com/office/drawing/2014/main" id="{53A0C23B-CE1A-D31E-874F-E4ED0C0A85D4}"/>
              </a:ext>
            </a:extLst>
          </p:cNvPr>
          <p:cNvSpPr txBox="1"/>
          <p:nvPr/>
        </p:nvSpPr>
        <p:spPr>
          <a:xfrm>
            <a:off x="6840187" y="2458192"/>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A950D115-2EBB-9D08-618F-65FCAD21EA09}"/>
              </a:ext>
            </a:extLst>
          </p:cNvPr>
          <p:cNvSpPr txBox="1"/>
          <p:nvPr/>
        </p:nvSpPr>
        <p:spPr>
          <a:xfrm>
            <a:off x="1356687" y="722671"/>
            <a:ext cx="9653604" cy="1077218"/>
          </a:xfrm>
          <a:prstGeom prst="rect">
            <a:avLst/>
          </a:prstGeom>
          <a:noFill/>
        </p:spPr>
        <p:txBody>
          <a:bodyPr wrap="none" rtlCol="0">
            <a:spAutoFit/>
          </a:bodyPr>
          <a:lstStyle/>
          <a:p>
            <a:pPr algn="ctr"/>
            <a:r>
              <a:rPr lang="en-US" sz="3200" b="1" dirty="0">
                <a:solidFill>
                  <a:schemeClr val="bg1"/>
                </a:solidFill>
                <a:latin typeface="Arial" panose="020B0604020202020204" pitchFamily="34" charset="0"/>
                <a:cs typeface="Arial" panose="020B0604020202020204" pitchFamily="34" charset="0"/>
              </a:rPr>
              <a:t>How to fix the problem: </a:t>
            </a:r>
          </a:p>
          <a:p>
            <a:pPr algn="ctr"/>
            <a:r>
              <a:rPr lang="en-US" sz="3200" b="1" dirty="0">
                <a:solidFill>
                  <a:schemeClr val="bg1"/>
                </a:solidFill>
                <a:latin typeface="Arial" panose="020B0604020202020204" pitchFamily="34" charset="0"/>
                <a:cs typeface="Arial" panose="020B0604020202020204" pitchFamily="34" charset="0"/>
              </a:rPr>
              <a:t>Incorporate modern disability policy into the IRC</a:t>
            </a:r>
          </a:p>
        </p:txBody>
      </p:sp>
      <p:sp>
        <p:nvSpPr>
          <p:cNvPr id="3" name="TextBox 2">
            <a:extLst>
              <a:ext uri="{FF2B5EF4-FFF2-40B4-BE49-F238E27FC236}">
                <a16:creationId xmlns:a16="http://schemas.microsoft.com/office/drawing/2014/main" id="{7D1999DE-D957-EEB7-D202-12CC1FBE6AD7}"/>
              </a:ext>
            </a:extLst>
          </p:cNvPr>
          <p:cNvSpPr txBox="1"/>
          <p:nvPr/>
        </p:nvSpPr>
        <p:spPr>
          <a:xfrm>
            <a:off x="1347554" y="1430906"/>
            <a:ext cx="9642764" cy="6159635"/>
          </a:xfrm>
          <a:prstGeom prst="rect">
            <a:avLst/>
          </a:prstGeom>
          <a:noFill/>
        </p:spPr>
        <p:txBody>
          <a:bodyPr wrap="square" rtlCol="0">
            <a:spAutoFit/>
          </a:bodyPr>
          <a:lstStyle/>
          <a:p>
            <a:pPr marL="228600" marR="0">
              <a:lnSpc>
                <a:spcPct val="115000"/>
              </a:lnSpc>
              <a:spcAft>
                <a:spcPts val="800"/>
              </a:spcAft>
            </a:pPr>
            <a:endParaRPr lang="en-US" sz="1000" dirty="0">
              <a:solidFill>
                <a:schemeClr val="bg1"/>
              </a:solidFill>
              <a:latin typeface="SourceSansProRegular"/>
            </a:endParaRPr>
          </a:p>
          <a:p>
            <a:pPr marL="228600" marR="0">
              <a:lnSpc>
                <a:spcPct val="115000"/>
              </a:lnSpc>
              <a:spcAft>
                <a:spcPts val="800"/>
              </a:spcAft>
            </a:pPr>
            <a:endPar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endParaRPr>
          </a:p>
          <a:p>
            <a:pPr marL="514350" marR="0" indent="-285750">
              <a:lnSpc>
                <a:spcPct val="115000"/>
              </a:lnSpc>
              <a:spcAft>
                <a:spcPts val="800"/>
              </a:spcAft>
              <a:buFont typeface="Arial" panose="020B0604020202020204" pitchFamily="34" charset="0"/>
              <a:buChar char="•"/>
            </a:pPr>
            <a:r>
              <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Within 90 days of this report, the IRS Commissioner should convene an interagency workgroup to identify other outdated tax provisions and their impact on employment as well as other government benefits.</a:t>
            </a:r>
          </a:p>
          <a:p>
            <a:pPr marL="228600" marR="0">
              <a:lnSpc>
                <a:spcPct val="115000"/>
              </a:lnSpc>
              <a:spcAft>
                <a:spcPts val="800"/>
              </a:spcAft>
            </a:pPr>
            <a:endPar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endParaRPr>
          </a:p>
          <a:p>
            <a:pPr marL="514350" marR="0" indent="-285750">
              <a:lnSpc>
                <a:spcPct val="115000"/>
              </a:lnSpc>
              <a:spcAft>
                <a:spcPts val="800"/>
              </a:spcAft>
              <a:buFont typeface="Arial" panose="020B0604020202020204" pitchFamily="34" charset="0"/>
              <a:buChar char="•"/>
            </a:pPr>
            <a:r>
              <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The IRS should create a disability advisory council within its agency to help the IRS understand ongoing and emerging issues critical to people with disabilities.</a:t>
            </a:r>
          </a:p>
          <a:p>
            <a:pPr marL="228600" marR="0">
              <a:lnSpc>
                <a:spcPct val="115000"/>
              </a:lnSpc>
              <a:spcAft>
                <a:spcPts val="800"/>
              </a:spcAft>
            </a:pPr>
            <a:endPar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endParaRPr>
          </a:p>
          <a:p>
            <a:pPr marL="514350" marR="0" indent="-285750">
              <a:lnSpc>
                <a:spcPct val="115000"/>
              </a:lnSpc>
              <a:spcAft>
                <a:spcPts val="800"/>
              </a:spcAft>
              <a:buFont typeface="Arial" panose="020B0604020202020204" pitchFamily="34" charset="0"/>
              <a:buChar char="•"/>
            </a:pPr>
            <a:endPar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endParaRPr>
          </a:p>
          <a:p>
            <a:pPr marL="514350" marR="0" indent="-285750">
              <a:lnSpc>
                <a:spcPct val="115000"/>
              </a:lnSpc>
              <a:spcAft>
                <a:spcPts val="800"/>
              </a:spcAft>
              <a:buFont typeface="Arial" panose="020B0604020202020204" pitchFamily="34" charset="0"/>
              <a:buChar char="•"/>
            </a:pPr>
            <a:endParaRPr lang="en-US" kern="100" dirty="0">
              <a:solidFill>
                <a:schemeClr val="bg1"/>
              </a:solidFill>
              <a:latin typeface="Arial" panose="020B0604020202020204" pitchFamily="34" charset="0"/>
              <a:ea typeface="Aptos" panose="020B0004020202020204" pitchFamily="34" charset="0"/>
              <a:cs typeface="Times New Roman" panose="02020603050405020304" pitchFamily="18" charset="0"/>
            </a:endParaRPr>
          </a:p>
          <a:p>
            <a:pPr marL="514350" marR="0" indent="-285750">
              <a:lnSpc>
                <a:spcPct val="115000"/>
              </a:lnSpc>
              <a:spcAft>
                <a:spcPts val="800"/>
              </a:spcAft>
              <a:buFont typeface="Arial" panose="020B0604020202020204" pitchFamily="34" charset="0"/>
              <a:buChar char="•"/>
            </a:pPr>
            <a:endParaRPr lang="en-US" kern="100" dirty="0">
              <a:solidFill>
                <a:schemeClr val="bg1"/>
              </a:solidFill>
              <a:latin typeface="Arial" panose="020B0604020202020204" pitchFamily="34" charset="0"/>
              <a:ea typeface="Aptos" panose="020B0004020202020204" pitchFamily="34" charset="0"/>
              <a:cs typeface="Times New Roman" panose="02020603050405020304" pitchFamily="18" charset="0"/>
            </a:endParaRPr>
          </a:p>
          <a:p>
            <a:pPr marL="514350" marR="0" indent="-285750">
              <a:lnSpc>
                <a:spcPct val="115000"/>
              </a:lnSpc>
              <a:spcAft>
                <a:spcPts val="800"/>
              </a:spcAft>
              <a:buFont typeface="Arial" panose="020B0604020202020204" pitchFamily="34" charset="0"/>
              <a:buChar char="•"/>
            </a:pPr>
            <a:endParaRPr lang="en-US" kern="100" dirty="0">
              <a:solidFill>
                <a:schemeClr val="bg1"/>
              </a:solidFill>
              <a:latin typeface="Arial" panose="020B0604020202020204" pitchFamily="34" charset="0"/>
              <a:ea typeface="Aptos" panose="020B0004020202020204" pitchFamily="34" charset="0"/>
              <a:cs typeface="Times New Roman" panose="02020603050405020304" pitchFamily="18" charset="0"/>
            </a:endParaRPr>
          </a:p>
          <a:p>
            <a:pPr marL="514350" marR="0" indent="-285750">
              <a:lnSpc>
                <a:spcPct val="115000"/>
              </a:lnSpc>
              <a:spcAft>
                <a:spcPts val="800"/>
              </a:spcAft>
              <a:buFont typeface="Arial" panose="020B0604020202020204" pitchFamily="34" charset="0"/>
              <a:buChar char="•"/>
            </a:pPr>
            <a:endPar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US" sz="2400" dirty="0">
              <a:solidFill>
                <a:schemeClr val="bg1"/>
              </a:solidFill>
            </a:endParaRPr>
          </a:p>
        </p:txBody>
      </p:sp>
      <p:sp>
        <p:nvSpPr>
          <p:cNvPr id="5" name="TextBox 4">
            <a:extLst>
              <a:ext uri="{FF2B5EF4-FFF2-40B4-BE49-F238E27FC236}">
                <a16:creationId xmlns:a16="http://schemas.microsoft.com/office/drawing/2014/main" id="{641FCA76-3263-43C0-A7F2-08558F7B357C}"/>
              </a:ext>
            </a:extLst>
          </p:cNvPr>
          <p:cNvSpPr txBox="1"/>
          <p:nvPr/>
        </p:nvSpPr>
        <p:spPr>
          <a:xfrm>
            <a:off x="1430594" y="6017342"/>
            <a:ext cx="184731" cy="369332"/>
          </a:xfrm>
          <a:prstGeom prst="rect">
            <a:avLst/>
          </a:prstGeom>
          <a:noFill/>
        </p:spPr>
        <p:txBody>
          <a:bodyPr wrap="none" rtlCol="0">
            <a:spAutoFit/>
          </a:bodyPr>
          <a:lstStyle/>
          <a:p>
            <a:endParaRPr lang="en-US" dirty="0"/>
          </a:p>
        </p:txBody>
      </p:sp>
    </p:spTree>
    <p:custDataLst>
      <p:tags r:id="rId1"/>
    </p:custDataLst>
    <p:extLst>
      <p:ext uri="{BB962C8B-B14F-4D97-AF65-F5344CB8AC3E}">
        <p14:creationId xmlns:p14="http://schemas.microsoft.com/office/powerpoint/2010/main" val="3668384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8980D-9A55-66A4-663C-DBA4BFDC15AD}"/>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F42AEAD-4D91-8E10-2ECB-262C95E39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8319AD5F-1FB5-517E-03A0-526445521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2F530F9-6BD3-946A-BD61-675053AE6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8AC1CBF-3962-A20A-D34F-B2DDD3FCE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DBA6376-7034-336B-DF87-C9D32F724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937FFB4A-871E-D7F0-C992-CDE4D21B9B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839F167C-3AE9-DFEF-FED7-F79C5F4AA6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 name="Picture 19" descr="Logo&#10;&#10;Description automatically generated">
            <a:extLst>
              <a:ext uri="{FF2B5EF4-FFF2-40B4-BE49-F238E27FC236}">
                <a16:creationId xmlns:a16="http://schemas.microsoft.com/office/drawing/2014/main" id="{19CFDD12-2273-4684-E0E6-7EF303DCD5D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33908" y="178570"/>
            <a:ext cx="1014730" cy="1014730"/>
          </a:xfrm>
          <a:prstGeom prst="rect">
            <a:avLst/>
          </a:prstGeom>
          <a:noFill/>
          <a:ln>
            <a:noFill/>
          </a:ln>
        </p:spPr>
      </p:pic>
      <p:sp>
        <p:nvSpPr>
          <p:cNvPr id="2" name="Slide Number Placeholder 1">
            <a:extLst>
              <a:ext uri="{FF2B5EF4-FFF2-40B4-BE49-F238E27FC236}">
                <a16:creationId xmlns:a16="http://schemas.microsoft.com/office/drawing/2014/main" id="{8AE845A7-215C-00C9-108E-CF71F0E0D29A}"/>
              </a:ext>
            </a:extLst>
          </p:cNvPr>
          <p:cNvSpPr>
            <a:spLocks noGrp="1"/>
          </p:cNvSpPr>
          <p:nvPr>
            <p:ph type="sldNum" sz="quarter" idx="12"/>
          </p:nvPr>
        </p:nvSpPr>
        <p:spPr/>
        <p:txBody>
          <a:bodyPr/>
          <a:lstStyle/>
          <a:p>
            <a:fld id="{97ADD2CD-795E-40BA-91BF-A8DAF0C6D858}" type="slidenum">
              <a:rPr lang="en-US" smtClean="0"/>
              <a:t>15</a:t>
            </a:fld>
            <a:endParaRPr lang="en-US" dirty="0"/>
          </a:p>
        </p:txBody>
      </p:sp>
      <p:sp>
        <p:nvSpPr>
          <p:cNvPr id="8" name="TextBox 7">
            <a:extLst>
              <a:ext uri="{FF2B5EF4-FFF2-40B4-BE49-F238E27FC236}">
                <a16:creationId xmlns:a16="http://schemas.microsoft.com/office/drawing/2014/main" id="{CC41EAA7-4DB3-4923-7066-99BE0E8CFB28}"/>
              </a:ext>
            </a:extLst>
          </p:cNvPr>
          <p:cNvSpPr txBox="1"/>
          <p:nvPr/>
        </p:nvSpPr>
        <p:spPr>
          <a:xfrm>
            <a:off x="6840187" y="2458192"/>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88DB9BA0-30B5-7A95-2B79-C09A7FBEF109}"/>
              </a:ext>
            </a:extLst>
          </p:cNvPr>
          <p:cNvSpPr txBox="1"/>
          <p:nvPr/>
        </p:nvSpPr>
        <p:spPr>
          <a:xfrm>
            <a:off x="2991342" y="722671"/>
            <a:ext cx="6384247" cy="830997"/>
          </a:xfrm>
          <a:prstGeom prst="rect">
            <a:avLst/>
          </a:prstGeom>
          <a:noFill/>
        </p:spPr>
        <p:txBody>
          <a:bodyPr wrap="none" rtlCol="0">
            <a:spAutoFit/>
          </a:bodyPr>
          <a:lstStyle/>
          <a:p>
            <a:pPr algn="ctr"/>
            <a:r>
              <a:rPr lang="en-US" sz="3200" b="1" dirty="0">
                <a:solidFill>
                  <a:schemeClr val="bg1"/>
                </a:solidFill>
                <a:latin typeface="Arial" panose="020B0604020202020204" pitchFamily="34" charset="0"/>
                <a:cs typeface="Arial" panose="020B0604020202020204" pitchFamily="34" charset="0"/>
              </a:rPr>
              <a:t>Impetus for NCD’s Investigation</a:t>
            </a:r>
          </a:p>
          <a:p>
            <a:pPr algn="ctr"/>
            <a:endParaRPr lang="en-US" sz="16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A5F6C9C-3F3B-5598-615D-DD074D8154B3}"/>
              </a:ext>
            </a:extLst>
          </p:cNvPr>
          <p:cNvSpPr txBox="1"/>
          <p:nvPr/>
        </p:nvSpPr>
        <p:spPr>
          <a:xfrm>
            <a:off x="1270049" y="1817377"/>
            <a:ext cx="9642764" cy="4577663"/>
          </a:xfrm>
          <a:prstGeom prst="rect">
            <a:avLst/>
          </a:prstGeom>
          <a:noFill/>
        </p:spPr>
        <p:txBody>
          <a:bodyPr wrap="square" rtlCol="0">
            <a:spAutoFit/>
          </a:bodyPr>
          <a:lstStyle/>
          <a:p>
            <a:pPr marL="228600" marR="0">
              <a:lnSpc>
                <a:spcPct val="115000"/>
              </a:lnSpc>
              <a:spcAft>
                <a:spcPts val="800"/>
              </a:spcAft>
            </a:pPr>
            <a:endParaRPr lang="en-US" sz="1000" dirty="0">
              <a:solidFill>
                <a:schemeClr val="bg1"/>
              </a:solidFill>
              <a:latin typeface="SourceSansProRegular"/>
            </a:endParaRPr>
          </a:p>
          <a:p>
            <a:pPr marL="514350" marR="0" indent="-285750">
              <a:lnSpc>
                <a:spcPct val="115000"/>
              </a:lnSpc>
              <a:spcAft>
                <a:spcPts val="800"/>
              </a:spcAft>
              <a:buFont typeface="Arial" panose="020B0604020202020204" pitchFamily="34" charset="0"/>
              <a:buChar char="•"/>
            </a:pPr>
            <a:r>
              <a:rPr lang="en-US"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Attorneys representing a blind employee at the Louisiana Association for the Blind in an Unemployment Appeal case contacted NCD. </a:t>
            </a:r>
          </a:p>
          <a:p>
            <a:pPr marL="514350" marR="0" indent="-285750">
              <a:lnSpc>
                <a:spcPct val="115000"/>
              </a:lnSpc>
              <a:spcAft>
                <a:spcPts val="800"/>
              </a:spcAft>
              <a:buFont typeface="Arial" panose="020B0604020202020204" pitchFamily="34" charset="0"/>
              <a:buChar char="•"/>
            </a:pPr>
            <a:r>
              <a:rPr lang="en-US"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On appeal, the Louisiana Workforce Comm. affirmed that the woman was not an employee entitled to unemployment benefits, as she was classified a “rehabilitation client” by the provider, rather than an employee.</a:t>
            </a:r>
          </a:p>
          <a:p>
            <a:pPr marL="514350" marR="0" indent="-285750">
              <a:lnSpc>
                <a:spcPct val="115000"/>
              </a:lnSpc>
              <a:spcAft>
                <a:spcPts val="800"/>
              </a:spcAft>
              <a:buFont typeface="Arial" panose="020B0604020202020204" pitchFamily="34" charset="0"/>
              <a:buChar char="•"/>
            </a:pPr>
            <a:r>
              <a:rPr lang="en-US"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This appeal decision left her ineligible for:</a:t>
            </a:r>
          </a:p>
          <a:p>
            <a:pPr marL="228600" marR="0">
              <a:lnSpc>
                <a:spcPct val="115000"/>
              </a:lnSpc>
              <a:spcAft>
                <a:spcPts val="800"/>
              </a:spcAft>
            </a:pPr>
            <a:r>
              <a:rPr lang="en-US"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	1. State unemployment benefits</a:t>
            </a:r>
          </a:p>
          <a:p>
            <a:pPr marL="228600" marR="0">
              <a:lnSpc>
                <a:spcPct val="115000"/>
              </a:lnSpc>
              <a:spcAft>
                <a:spcPts val="800"/>
              </a:spcAft>
            </a:pPr>
            <a:r>
              <a:rPr lang="en-US"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	2. The Enhanced Pandemic Unemployment benefits of $600/week</a:t>
            </a:r>
          </a:p>
          <a:p>
            <a:pPr marL="228600" marR="0">
              <a:lnSpc>
                <a:spcPct val="115000"/>
              </a:lnSpc>
              <a:spcAft>
                <a:spcPts val="800"/>
              </a:spcAft>
            </a:pPr>
            <a:r>
              <a:rPr lang="en-US"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	3. May have left her ineligible for EITC cash benefits from the IRS</a:t>
            </a:r>
          </a:p>
          <a:p>
            <a:pPr marL="228600" marR="0">
              <a:lnSpc>
                <a:spcPct val="115000"/>
              </a:lnSpc>
              <a:spcAft>
                <a:spcPts val="800"/>
              </a:spcAft>
            </a:pPr>
            <a:r>
              <a:rPr lang="en-US"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	</a:t>
            </a:r>
            <a:endPar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US" sz="2400" dirty="0">
              <a:solidFill>
                <a:schemeClr val="bg1"/>
              </a:solidFill>
            </a:endParaRPr>
          </a:p>
        </p:txBody>
      </p:sp>
      <p:sp>
        <p:nvSpPr>
          <p:cNvPr id="5" name="TextBox 4">
            <a:extLst>
              <a:ext uri="{FF2B5EF4-FFF2-40B4-BE49-F238E27FC236}">
                <a16:creationId xmlns:a16="http://schemas.microsoft.com/office/drawing/2014/main" id="{A7B8D24C-F4C0-A15F-6832-8B5FEDF70401}"/>
              </a:ext>
            </a:extLst>
          </p:cNvPr>
          <p:cNvSpPr txBox="1"/>
          <p:nvPr/>
        </p:nvSpPr>
        <p:spPr>
          <a:xfrm>
            <a:off x="1430594" y="6017342"/>
            <a:ext cx="184731" cy="369332"/>
          </a:xfrm>
          <a:prstGeom prst="rect">
            <a:avLst/>
          </a:prstGeom>
          <a:noFill/>
        </p:spPr>
        <p:txBody>
          <a:bodyPr wrap="none" rtlCol="0">
            <a:spAutoFit/>
          </a:bodyPr>
          <a:lstStyle/>
          <a:p>
            <a:endParaRPr lang="en-US" dirty="0"/>
          </a:p>
        </p:txBody>
      </p:sp>
    </p:spTree>
    <p:custDataLst>
      <p:tags r:id="rId1"/>
    </p:custDataLst>
    <p:extLst>
      <p:ext uri="{BB962C8B-B14F-4D97-AF65-F5344CB8AC3E}">
        <p14:creationId xmlns:p14="http://schemas.microsoft.com/office/powerpoint/2010/main" val="2874157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BE724-7F45-490F-2748-A11A7F654FB4}"/>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BA41839-5267-633E-2F8C-AFB769E24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6FCF2BD-717C-7003-52E5-9DA5BFB5B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BD007598-5492-25E5-DCA4-52C0BF7E69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819FF27-E266-EDD8-B2E7-0BAAA774B6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0F1512A3-1B07-69AB-36AA-3A428A88C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0105CCD-9848-0065-BC47-DDEF68771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6716CEA6-B7EF-670F-0D03-A0FFD4A99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 name="Picture 19" descr="Logo&#10;&#10;Description automatically generated">
            <a:extLst>
              <a:ext uri="{FF2B5EF4-FFF2-40B4-BE49-F238E27FC236}">
                <a16:creationId xmlns:a16="http://schemas.microsoft.com/office/drawing/2014/main" id="{93C47A92-95AA-7872-0F01-B48A0827624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33908" y="178570"/>
            <a:ext cx="1014730" cy="1014730"/>
          </a:xfrm>
          <a:prstGeom prst="rect">
            <a:avLst/>
          </a:prstGeom>
          <a:noFill/>
          <a:ln>
            <a:noFill/>
          </a:ln>
        </p:spPr>
      </p:pic>
      <p:sp>
        <p:nvSpPr>
          <p:cNvPr id="2" name="Slide Number Placeholder 1">
            <a:extLst>
              <a:ext uri="{FF2B5EF4-FFF2-40B4-BE49-F238E27FC236}">
                <a16:creationId xmlns:a16="http://schemas.microsoft.com/office/drawing/2014/main" id="{F45EE254-2C60-6AA7-A4B2-1166D0602C1A}"/>
              </a:ext>
            </a:extLst>
          </p:cNvPr>
          <p:cNvSpPr>
            <a:spLocks noGrp="1"/>
          </p:cNvSpPr>
          <p:nvPr>
            <p:ph type="sldNum" sz="quarter" idx="12"/>
          </p:nvPr>
        </p:nvSpPr>
        <p:spPr/>
        <p:txBody>
          <a:bodyPr/>
          <a:lstStyle/>
          <a:p>
            <a:fld id="{97ADD2CD-795E-40BA-91BF-A8DAF0C6D858}" type="slidenum">
              <a:rPr lang="en-US" smtClean="0"/>
              <a:t>16</a:t>
            </a:fld>
            <a:endParaRPr lang="en-US" dirty="0"/>
          </a:p>
        </p:txBody>
      </p:sp>
      <p:sp>
        <p:nvSpPr>
          <p:cNvPr id="8" name="TextBox 7">
            <a:extLst>
              <a:ext uri="{FF2B5EF4-FFF2-40B4-BE49-F238E27FC236}">
                <a16:creationId xmlns:a16="http://schemas.microsoft.com/office/drawing/2014/main" id="{46D7E3DD-E0E0-EA7E-4B7B-BB8FA80FC7AA}"/>
              </a:ext>
            </a:extLst>
          </p:cNvPr>
          <p:cNvSpPr txBox="1"/>
          <p:nvPr/>
        </p:nvSpPr>
        <p:spPr>
          <a:xfrm>
            <a:off x="477554" y="338488"/>
            <a:ext cx="11133830" cy="3539430"/>
          </a:xfrm>
          <a:prstGeom prst="rect">
            <a:avLst/>
          </a:prstGeom>
          <a:noFill/>
        </p:spPr>
        <p:txBody>
          <a:bodyPr wrap="square">
            <a:spAutoFit/>
          </a:bodyPr>
          <a:lstStyle/>
          <a:p>
            <a:pPr algn="ctr"/>
            <a:r>
              <a:rPr lang="en-US" sz="5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TAX HEISTENCY</a:t>
            </a:r>
          </a:p>
          <a:p>
            <a:pPr algn="ctr"/>
            <a:endParaRPr lang="en-US" sz="2000" b="1"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ctr"/>
            <a:endParaRPr lang="en-US" sz="5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algn="ctr"/>
            <a:r>
              <a:rPr lang="en-US"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NCD found people with disabilities were misinformed or unaware that federal law excludes tax refunds as income and as a resource for 12 months. 26 USC § 6409 </a:t>
            </a:r>
            <a:endParaRPr lang="en-US" sz="3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7A3AF1B-3C63-55B5-A0F5-FB97E17A07F5}"/>
              </a:ext>
            </a:extLst>
          </p:cNvPr>
          <p:cNvSpPr txBox="1"/>
          <p:nvPr/>
        </p:nvSpPr>
        <p:spPr>
          <a:xfrm>
            <a:off x="2164312" y="1193300"/>
            <a:ext cx="7813423" cy="400110"/>
          </a:xfrm>
          <a:prstGeom prst="rect">
            <a:avLst/>
          </a:prstGeom>
          <a:noFill/>
        </p:spPr>
        <p:txBody>
          <a:bodyPr wrap="square" rtlCol="0">
            <a:spAutoFit/>
          </a:bodyPr>
          <a:lstStyle/>
          <a:p>
            <a:pPr algn="ctr"/>
            <a:endParaRPr lang="en-US" sz="20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92822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D326B-0557-5148-3787-96145D430C20}"/>
              </a:ext>
            </a:extLst>
          </p:cNvPr>
          <p:cNvSpPr>
            <a:spLocks noGrp="1"/>
          </p:cNvSpPr>
          <p:nvPr>
            <p:ph type="title"/>
          </p:nvPr>
        </p:nvSpPr>
        <p:spPr>
          <a:xfrm>
            <a:off x="609600" y="533400"/>
            <a:ext cx="11582400" cy="2895600"/>
          </a:xfrm>
        </p:spPr>
        <p:txBody>
          <a:bodyPr/>
          <a:lstStyle/>
          <a:p>
            <a:r>
              <a:rPr lang="en-US" sz="7200" b="1" u="sng" cap="all">
                <a:ln/>
                <a:effectLst>
                  <a:outerShdw blurRad="19685" dist="12700" dir="5400000" algn="tl" rotWithShape="0">
                    <a:schemeClr val="accent1">
                      <a:satMod val="130000"/>
                      <a:alpha val="60000"/>
                    </a:schemeClr>
                  </a:outerShdw>
                  <a:reflection blurRad="10000" stA="55000" endPos="48000" dist="500" dir="5400000" sy="-100000" algn="bl" rotWithShape="0"/>
                </a:effectLst>
              </a:rPr>
              <a:t>Tax matters for people with disabilities</a:t>
            </a:r>
            <a:endParaRPr lang="en-US" b="1" dirty="0"/>
          </a:p>
        </p:txBody>
      </p:sp>
      <p:sp>
        <p:nvSpPr>
          <p:cNvPr id="3" name="Text Placeholder 2">
            <a:extLst>
              <a:ext uri="{FF2B5EF4-FFF2-40B4-BE49-F238E27FC236}">
                <a16:creationId xmlns:a16="http://schemas.microsoft.com/office/drawing/2014/main" id="{6F4D7281-51BA-899D-CADC-BF8F28625E5A}"/>
              </a:ext>
            </a:extLst>
          </p:cNvPr>
          <p:cNvSpPr>
            <a:spLocks noGrp="1"/>
          </p:cNvSpPr>
          <p:nvPr>
            <p:ph type="body" idx="1"/>
          </p:nvPr>
        </p:nvSpPr>
        <p:spPr>
          <a:xfrm>
            <a:off x="609600" y="5849257"/>
            <a:ext cx="10972800" cy="1480457"/>
          </a:xfrm>
        </p:spPr>
        <p:txBody>
          <a:bodyPr/>
          <a:lstStyle/>
          <a:p>
            <a:pPr marL="0" indent="0">
              <a:spcBef>
                <a:spcPts val="0"/>
              </a:spcBef>
              <a:buClr>
                <a:schemeClr val="dk1"/>
              </a:buClr>
              <a:buSzPts val="1400"/>
              <a:buNone/>
            </a:pPr>
            <a:r>
              <a:rPr lang="en-US" sz="3200" b="1" dirty="0">
                <a:solidFill>
                  <a:srgbClr val="31003A"/>
                </a:solidFill>
                <a:latin typeface="Helvetica Neue"/>
                <a:ea typeface="Helvetica Neue"/>
                <a:cs typeface="Helvetica Neue"/>
                <a:sym typeface="Helvetica Neue"/>
              </a:rPr>
              <a:t>Francine J. Lipman,</a:t>
            </a:r>
            <a:r>
              <a:rPr lang="en-US" sz="3200" dirty="0">
                <a:solidFill>
                  <a:srgbClr val="31003A"/>
                </a:solidFill>
                <a:latin typeface="Helvetica Neue"/>
                <a:ea typeface="Helvetica Neue"/>
                <a:cs typeface="Helvetica Neue"/>
                <a:sym typeface="Helvetica Neue"/>
              </a:rPr>
              <a:t> William S. Boyd Professor of Law</a:t>
            </a:r>
            <a:r>
              <a:rPr lang="en-US" sz="3200" dirty="0">
                <a:solidFill>
                  <a:srgbClr val="31003A"/>
                </a:solidFill>
              </a:rPr>
              <a:t>, University of Nevada, Las Vegas </a:t>
            </a:r>
            <a:endParaRPr lang="en-US" sz="3200" i="1" dirty="0">
              <a:solidFill>
                <a:srgbClr val="31003A"/>
              </a:solidFill>
              <a:latin typeface="Helvetica Neue"/>
              <a:ea typeface="Helvetica Neue"/>
              <a:cs typeface="Helvetica Neue"/>
              <a:sym typeface="Helvetica Neue"/>
            </a:endParaRPr>
          </a:p>
        </p:txBody>
      </p:sp>
      <p:pic>
        <p:nvPicPr>
          <p:cNvPr id="7" name="Picture 6" descr="Paraplegic men playing tennis">
            <a:extLst>
              <a:ext uri="{FF2B5EF4-FFF2-40B4-BE49-F238E27FC236}">
                <a16:creationId xmlns:a16="http://schemas.microsoft.com/office/drawing/2014/main" id="{5F1172CE-D281-4299-ADA3-15A6396CA0BE}"/>
              </a:ext>
            </a:extLst>
          </p:cNvPr>
          <p:cNvPicPr>
            <a:picLocks noChangeAspect="1"/>
          </p:cNvPicPr>
          <p:nvPr/>
        </p:nvPicPr>
        <p:blipFill>
          <a:blip r:embed="rId2"/>
          <a:stretch>
            <a:fillRect/>
          </a:stretch>
        </p:blipFill>
        <p:spPr>
          <a:xfrm>
            <a:off x="7082973" y="1494972"/>
            <a:ext cx="5109027" cy="4223656"/>
          </a:xfrm>
          <a:prstGeom prst="rect">
            <a:avLst/>
          </a:prstGeom>
        </p:spPr>
      </p:pic>
      <p:pic>
        <p:nvPicPr>
          <p:cNvPr id="9" name="Picture 8" descr="Adult with seeing eye dog crossing street">
            <a:extLst>
              <a:ext uri="{FF2B5EF4-FFF2-40B4-BE49-F238E27FC236}">
                <a16:creationId xmlns:a16="http://schemas.microsoft.com/office/drawing/2014/main" id="{6478E34D-BF83-01B5-6E42-9200889FD3FB}"/>
              </a:ext>
            </a:extLst>
          </p:cNvPr>
          <p:cNvPicPr>
            <a:picLocks noChangeAspect="1"/>
          </p:cNvPicPr>
          <p:nvPr/>
        </p:nvPicPr>
        <p:blipFill>
          <a:blip r:embed="rId3"/>
          <a:stretch>
            <a:fillRect/>
          </a:stretch>
        </p:blipFill>
        <p:spPr>
          <a:xfrm>
            <a:off x="609602" y="3468916"/>
            <a:ext cx="6473373" cy="2249713"/>
          </a:xfrm>
          <a:prstGeom prst="rect">
            <a:avLst/>
          </a:prstGeom>
        </p:spPr>
      </p:pic>
    </p:spTree>
    <p:extLst>
      <p:ext uri="{BB962C8B-B14F-4D97-AF65-F5344CB8AC3E}">
        <p14:creationId xmlns:p14="http://schemas.microsoft.com/office/powerpoint/2010/main" val="3459075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772" y="165101"/>
            <a:ext cx="10392224" cy="1038132"/>
          </a:xfrm>
        </p:spPr>
        <p:txBody>
          <a:bodyPr/>
          <a:lstStyle/>
          <a:p>
            <a:r>
              <a:rPr lang="en-US" sz="4267" b="1" u="sng"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rPr>
              <a:t>THE earned income tax credit</a:t>
            </a:r>
            <a:endParaRPr lang="en-US" sz="4267" b="1" u="sng" spc="51" dirty="0">
              <a:ln w="13500">
                <a:solidFill>
                  <a:schemeClr val="accent1">
                    <a:shade val="2500"/>
                    <a:alpha val="6500"/>
                  </a:schemeClr>
                </a:solidFill>
                <a:prstDash val="solid"/>
              </a:ln>
              <a:solidFill>
                <a:schemeClr val="tx2">
                  <a:lumMod val="10000"/>
                  <a:alpha val="95000"/>
                </a:schemeClr>
              </a:solidFill>
              <a:effectLst>
                <a:innerShdw blurRad="50900" dist="38500" dir="13500000">
                  <a:srgbClr val="000000">
                    <a:alpha val="60000"/>
                  </a:srgbClr>
                </a:innerShdw>
              </a:effectLst>
            </a:endParaRPr>
          </a:p>
        </p:txBody>
      </p:sp>
      <p:sp>
        <p:nvSpPr>
          <p:cNvPr id="3" name="Content Placeholder 2"/>
          <p:cNvSpPr>
            <a:spLocks noGrp="1"/>
          </p:cNvSpPr>
          <p:nvPr>
            <p:ph idx="1"/>
          </p:nvPr>
        </p:nvSpPr>
        <p:spPr>
          <a:xfrm>
            <a:off x="109028" y="1069540"/>
            <a:ext cx="11308273" cy="5788461"/>
          </a:xfrm>
        </p:spPr>
        <p:txBody>
          <a:bodyPr>
            <a:normAutofit/>
          </a:bodyPr>
          <a:lstStyle/>
          <a:p>
            <a:pPr marL="0" indent="0">
              <a:buNone/>
            </a:pPr>
            <a:r>
              <a:rPr lang="en-US" sz="2200" b="1" dirty="0"/>
              <a:t>Filing status, income, and family size determine the amount of the EITC. </a:t>
            </a:r>
          </a:p>
          <a:p>
            <a:pPr marL="0" indent="0">
              <a:buNone/>
            </a:pPr>
            <a:r>
              <a:rPr lang="en-US" sz="2200" b="1" dirty="0"/>
              <a:t>The income amounts and the amount of EITC are adjusted for inflation. </a:t>
            </a:r>
          </a:p>
          <a:p>
            <a:pPr marL="0" indent="0">
              <a:buNone/>
            </a:pPr>
            <a:endParaRPr lang="en-US" b="1" dirty="0">
              <a:solidFill>
                <a:schemeClr val="tx1"/>
              </a:solidFill>
            </a:endParaRPr>
          </a:p>
          <a:p>
            <a:pPr marL="0" indent="0">
              <a:buNone/>
            </a:pPr>
            <a:endParaRPr lang="en-US" dirty="0"/>
          </a:p>
          <a:p>
            <a:pPr marL="0" indent="0">
              <a:buNone/>
            </a:pPr>
            <a:endParaRPr lang="en-US" dirty="0"/>
          </a:p>
        </p:txBody>
      </p:sp>
      <p:graphicFrame>
        <p:nvGraphicFramePr>
          <p:cNvPr id="4" name="Table 3">
            <a:extLst>
              <a:ext uri="{FF2B5EF4-FFF2-40B4-BE49-F238E27FC236}">
                <a16:creationId xmlns:a16="http://schemas.microsoft.com/office/drawing/2014/main" id="{9A373864-C305-1644-8AFE-A1C9E082EE74}"/>
              </a:ext>
            </a:extLst>
          </p:cNvPr>
          <p:cNvGraphicFramePr>
            <a:graphicFrameLocks noGrp="1"/>
          </p:cNvGraphicFramePr>
          <p:nvPr/>
        </p:nvGraphicFramePr>
        <p:xfrm>
          <a:off x="1" y="2107673"/>
          <a:ext cx="11417299" cy="4546887"/>
        </p:xfrm>
        <a:graphic>
          <a:graphicData uri="http://schemas.openxmlformats.org/drawingml/2006/table">
            <a:tbl>
              <a:tblPr/>
              <a:tblGrid>
                <a:gridCol w="2385193">
                  <a:extLst>
                    <a:ext uri="{9D8B030D-6E8A-4147-A177-3AD203B41FA5}">
                      <a16:colId xmlns:a16="http://schemas.microsoft.com/office/drawing/2014/main" val="1307332061"/>
                    </a:ext>
                  </a:extLst>
                </a:gridCol>
                <a:gridCol w="2424521">
                  <a:extLst>
                    <a:ext uri="{9D8B030D-6E8A-4147-A177-3AD203B41FA5}">
                      <a16:colId xmlns:a16="http://schemas.microsoft.com/office/drawing/2014/main" val="533132330"/>
                    </a:ext>
                  </a:extLst>
                </a:gridCol>
                <a:gridCol w="2202528">
                  <a:extLst>
                    <a:ext uri="{9D8B030D-6E8A-4147-A177-3AD203B41FA5}">
                      <a16:colId xmlns:a16="http://schemas.microsoft.com/office/drawing/2014/main" val="3266352137"/>
                    </a:ext>
                  </a:extLst>
                </a:gridCol>
                <a:gridCol w="2202528">
                  <a:extLst>
                    <a:ext uri="{9D8B030D-6E8A-4147-A177-3AD203B41FA5}">
                      <a16:colId xmlns:a16="http://schemas.microsoft.com/office/drawing/2014/main" val="921292896"/>
                    </a:ext>
                  </a:extLst>
                </a:gridCol>
                <a:gridCol w="2202528">
                  <a:extLst>
                    <a:ext uri="{9D8B030D-6E8A-4147-A177-3AD203B41FA5}">
                      <a16:colId xmlns:a16="http://schemas.microsoft.com/office/drawing/2014/main" val="1208287118"/>
                    </a:ext>
                  </a:extLst>
                </a:gridCol>
              </a:tblGrid>
              <a:tr h="896313">
                <a:tc rowSpan="2">
                  <a:txBody>
                    <a:bodyPr/>
                    <a:lstStyle/>
                    <a:p>
                      <a:pPr algn="l" fontAlgn="ctr"/>
                      <a:r>
                        <a:rPr lang="en-US" sz="2100" b="1" dirty="0">
                          <a:solidFill>
                            <a:schemeClr val="tx1"/>
                          </a:solidFill>
                          <a:effectLst/>
                        </a:rPr>
                        <a:t>If filing...</a:t>
                      </a:r>
                    </a:p>
                  </a:txBody>
                  <a:tcPr marL="76200" marR="76200" marT="76200" marB="76200" anchor="ctr">
                    <a:lnL w="9525" cap="flat" cmpd="sng" algn="ctr">
                      <a:solidFill>
                        <a:srgbClr val="F0F0F0"/>
                      </a:solidFill>
                      <a:prstDash val="solid"/>
                      <a:round/>
                      <a:headEnd type="none" w="med" len="med"/>
                      <a:tailEnd type="none" w="med" len="med"/>
                    </a:lnL>
                    <a:lnR w="9525" cap="flat" cmpd="sng" algn="ctr">
                      <a:solidFill>
                        <a:srgbClr val="F0F0F0"/>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A0B4A3"/>
                      </a:solidFill>
                      <a:prstDash val="solid"/>
                      <a:round/>
                      <a:headEnd type="none" w="med" len="med"/>
                      <a:tailEnd type="none" w="med" len="med"/>
                    </a:lnB>
                  </a:tcPr>
                </a:tc>
                <a:tc gridSpan="4">
                  <a:txBody>
                    <a:bodyPr/>
                    <a:lstStyle/>
                    <a:p>
                      <a:pPr algn="l" fontAlgn="ctr"/>
                      <a:r>
                        <a:rPr lang="en-US" sz="2100" b="1" dirty="0">
                          <a:effectLst/>
                        </a:rPr>
                        <a:t>Earned Income &amp; Adjusted Gross Income </a:t>
                      </a:r>
                      <a:r>
                        <a:rPr lang="en-US" sz="2100" b="1" u="sng" dirty="0">
                          <a:effectLst/>
                        </a:rPr>
                        <a:t>Must Be Less Than </a:t>
                      </a:r>
                    </a:p>
                    <a:p>
                      <a:pPr algn="l" fontAlgn="ctr"/>
                      <a:r>
                        <a:rPr lang="en-US" sz="2100" b="1" dirty="0">
                          <a:effectLst/>
                        </a:rPr>
                        <a:t># of Qualifying Children Claimed (2025 tax year)</a:t>
                      </a:r>
                      <a:endParaRPr lang="en-US" sz="2100" dirty="0">
                        <a:effectLst/>
                      </a:endParaRPr>
                    </a:p>
                  </a:txBody>
                  <a:tcPr marL="76200" marR="76200" marT="76200" marB="76200" anchor="ctr">
                    <a:lnL w="9525" cap="flat" cmpd="sng" algn="ctr">
                      <a:solidFill>
                        <a:srgbClr val="F0F0F0"/>
                      </a:solidFill>
                      <a:prstDash val="solid"/>
                      <a:round/>
                      <a:headEnd type="none" w="med" len="med"/>
                      <a:tailEnd type="none" w="med" len="med"/>
                    </a:lnL>
                    <a:lnR w="9525" cap="flat" cmpd="sng" algn="ctr">
                      <a:solidFill>
                        <a:srgbClr val="F0F0F0"/>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21755667"/>
                  </a:ext>
                </a:extLst>
              </a:tr>
              <a:tr h="1262984">
                <a:tc vMerge="1">
                  <a:txBody>
                    <a:bodyPr/>
                    <a:lstStyle/>
                    <a:p>
                      <a:endParaRPr lang="en-US"/>
                    </a:p>
                  </a:txBody>
                  <a:tcPr/>
                </a:tc>
                <a:tc>
                  <a:txBody>
                    <a:bodyPr/>
                    <a:lstStyle/>
                    <a:p>
                      <a:pPr algn="l" fontAlgn="ctr"/>
                      <a:r>
                        <a:rPr lang="en-US" sz="2700" b="1" dirty="0">
                          <a:solidFill>
                            <a:schemeClr val="tx1"/>
                          </a:solidFill>
                          <a:effectLst/>
                        </a:rPr>
                        <a:t>Zero </a:t>
                      </a:r>
                    </a:p>
                    <a:p>
                      <a:pPr algn="l" fontAlgn="ctr"/>
                      <a:r>
                        <a:rPr lang="en-US" sz="2700" b="1" dirty="0">
                          <a:solidFill>
                            <a:schemeClr val="tx1"/>
                          </a:solidFill>
                          <a:effectLst/>
                        </a:rPr>
                        <a:t>Max $649</a:t>
                      </a:r>
                    </a:p>
                  </a:txBody>
                  <a:tcPr marL="76200" marR="76200" marT="76200" marB="76200" anchor="ctr">
                    <a:lnL w="9525" cap="flat" cmpd="sng" algn="ctr">
                      <a:solidFill>
                        <a:srgbClr val="F0F0F0"/>
                      </a:solidFill>
                      <a:prstDash val="solid"/>
                      <a:round/>
                      <a:headEnd type="none" w="med" len="med"/>
                      <a:tailEnd type="none" w="med" len="med"/>
                    </a:lnL>
                    <a:lnR w="9525" cap="flat" cmpd="sng" algn="ctr">
                      <a:solidFill>
                        <a:srgbClr val="F0F0F0"/>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ctr"/>
                      <a:r>
                        <a:rPr lang="en-US" sz="2700" b="1" dirty="0">
                          <a:solidFill>
                            <a:schemeClr val="tx1"/>
                          </a:solidFill>
                          <a:effectLst/>
                        </a:rPr>
                        <a:t>One</a:t>
                      </a:r>
                    </a:p>
                    <a:p>
                      <a:pPr algn="l" fontAlgn="ctr"/>
                      <a:r>
                        <a:rPr lang="en-US" sz="2700" b="1" dirty="0">
                          <a:solidFill>
                            <a:schemeClr val="tx1"/>
                          </a:solidFill>
                          <a:effectLst/>
                        </a:rPr>
                        <a:t>$4,328</a:t>
                      </a:r>
                    </a:p>
                  </a:txBody>
                  <a:tcPr marL="76200" marR="76200" marT="76200" marB="76200" anchor="ctr">
                    <a:lnL w="9525" cap="flat" cmpd="sng" algn="ctr">
                      <a:solidFill>
                        <a:srgbClr val="F0F0F0"/>
                      </a:solidFill>
                      <a:prstDash val="solid"/>
                      <a:round/>
                      <a:headEnd type="none" w="med" len="med"/>
                      <a:tailEnd type="none" w="med" len="med"/>
                    </a:lnL>
                    <a:lnR w="9525" cap="flat" cmpd="sng" algn="ctr">
                      <a:solidFill>
                        <a:srgbClr val="F0F0F0"/>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ctr"/>
                      <a:r>
                        <a:rPr lang="en-US" sz="2700" b="1" dirty="0">
                          <a:solidFill>
                            <a:schemeClr val="tx1"/>
                          </a:solidFill>
                          <a:effectLst/>
                        </a:rPr>
                        <a:t>Two</a:t>
                      </a:r>
                    </a:p>
                    <a:p>
                      <a:pPr algn="l" fontAlgn="ctr"/>
                      <a:r>
                        <a:rPr lang="en-US" sz="2700" b="1" dirty="0">
                          <a:solidFill>
                            <a:schemeClr val="tx1"/>
                          </a:solidFill>
                          <a:effectLst/>
                        </a:rPr>
                        <a:t>$7,152</a:t>
                      </a:r>
                    </a:p>
                  </a:txBody>
                  <a:tcPr marL="76200" marR="76200" marT="76200" marB="76200" anchor="ctr">
                    <a:lnL w="9525" cap="flat" cmpd="sng" algn="ctr">
                      <a:solidFill>
                        <a:srgbClr val="F0F0F0"/>
                      </a:solidFill>
                      <a:prstDash val="solid"/>
                      <a:round/>
                      <a:headEnd type="none" w="med" len="med"/>
                      <a:tailEnd type="none" w="med" len="med"/>
                    </a:lnL>
                    <a:lnR w="9525" cap="flat" cmpd="sng" algn="ctr">
                      <a:solidFill>
                        <a:srgbClr val="F0F0F0"/>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ctr"/>
                      <a:r>
                        <a:rPr lang="en-US" sz="2700" b="1" dirty="0">
                          <a:solidFill>
                            <a:schemeClr val="tx1"/>
                          </a:solidFill>
                          <a:effectLst/>
                        </a:rPr>
                        <a:t>Three or more</a:t>
                      </a:r>
                    </a:p>
                    <a:p>
                      <a:pPr algn="l" fontAlgn="ctr"/>
                      <a:r>
                        <a:rPr lang="en-US" sz="2700" b="1" dirty="0">
                          <a:solidFill>
                            <a:schemeClr val="tx1"/>
                          </a:solidFill>
                          <a:effectLst/>
                        </a:rPr>
                        <a:t>$8,046</a:t>
                      </a:r>
                    </a:p>
                  </a:txBody>
                  <a:tcPr marL="76200" marR="76200" marT="76200" marB="76200" anchor="ctr">
                    <a:lnL w="9525" cap="flat" cmpd="sng" algn="ctr">
                      <a:solidFill>
                        <a:srgbClr val="F0F0F0"/>
                      </a:solidFill>
                      <a:prstDash val="solid"/>
                      <a:round/>
                      <a:headEnd type="none" w="med" len="med"/>
                      <a:tailEnd type="none" w="med" len="med"/>
                    </a:lnL>
                    <a:lnR w="9525" cap="flat" cmpd="sng" algn="ctr">
                      <a:solidFill>
                        <a:srgbClr val="F0F0F0"/>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567774274"/>
                  </a:ext>
                </a:extLst>
              </a:tr>
              <a:tr h="1325948">
                <a:tc>
                  <a:txBody>
                    <a:bodyPr/>
                    <a:lstStyle/>
                    <a:p>
                      <a:pPr algn="l" fontAlgn="ctr"/>
                      <a:r>
                        <a:rPr lang="en-US" sz="2400" b="1" dirty="0">
                          <a:effectLst/>
                        </a:rPr>
                        <a:t>Single, Head of Household or Widowed</a:t>
                      </a:r>
                      <a:endParaRPr lang="en-US" sz="2400" dirty="0">
                        <a:effectLst/>
                      </a:endParaRPr>
                    </a:p>
                  </a:txBody>
                  <a:tcPr marL="76200" marR="76200" marT="76200" marB="76200" anchor="ctr">
                    <a:lnL w="9525" cap="flat" cmpd="sng" algn="ctr">
                      <a:solidFill>
                        <a:srgbClr val="A0B4A3"/>
                      </a:solidFill>
                      <a:prstDash val="solid"/>
                      <a:round/>
                      <a:headEnd type="none" w="med" len="med"/>
                      <a:tailEnd type="none" w="med" len="med"/>
                    </a:lnL>
                    <a:lnR w="9525" cap="flat" cmpd="sng" algn="ctr">
                      <a:solidFill>
                        <a:srgbClr val="F0F0F0"/>
                      </a:solidFill>
                      <a:prstDash val="solid"/>
                      <a:round/>
                      <a:headEnd type="none" w="med" len="med"/>
                      <a:tailEnd type="none" w="med" len="med"/>
                    </a:lnR>
                    <a:lnT w="9525" cap="flat" cmpd="sng" algn="ctr">
                      <a:solidFill>
                        <a:srgbClr val="A0B4A3"/>
                      </a:solidFill>
                      <a:prstDash val="solid"/>
                      <a:round/>
                      <a:headEnd type="none" w="med" len="med"/>
                      <a:tailEnd type="none" w="med" len="med"/>
                    </a:lnT>
                    <a:lnB w="9525" cap="flat" cmpd="sng" algn="ctr">
                      <a:solidFill>
                        <a:srgbClr val="805D02"/>
                      </a:solidFill>
                      <a:prstDash val="solid"/>
                      <a:round/>
                      <a:headEnd type="none" w="med" len="med"/>
                      <a:tailEnd type="none" w="med" len="med"/>
                    </a:lnB>
                  </a:tcPr>
                </a:tc>
                <a:tc>
                  <a:txBody>
                    <a:bodyPr/>
                    <a:lstStyle/>
                    <a:p>
                      <a:pPr algn="l" fontAlgn="ctr"/>
                      <a:r>
                        <a:rPr lang="en-US" sz="3200" dirty="0">
                          <a:effectLst/>
                        </a:rPr>
                        <a:t>$19,104</a:t>
                      </a:r>
                    </a:p>
                  </a:txBody>
                  <a:tcPr marL="76200" marR="76200" marT="76200" marB="76200" anchor="ctr">
                    <a:lnL w="9525" cap="flat" cmpd="sng" algn="ctr">
                      <a:solidFill>
                        <a:srgbClr val="F0F0F0"/>
                      </a:solidFill>
                      <a:prstDash val="solid"/>
                      <a:round/>
                      <a:headEnd type="none" w="med" len="med"/>
                      <a:tailEnd type="none" w="med" len="med"/>
                    </a:lnL>
                    <a:lnR w="9525" cap="flat" cmpd="sng" algn="ctr">
                      <a:solidFill>
                        <a:srgbClr val="F0F0F0"/>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ctr"/>
                      <a:r>
                        <a:rPr lang="en-US" sz="3200" dirty="0">
                          <a:effectLst/>
                        </a:rPr>
                        <a:t>$50,434</a:t>
                      </a:r>
                    </a:p>
                  </a:txBody>
                  <a:tcPr marL="76200" marR="76200" marT="76200" marB="76200" anchor="ctr">
                    <a:lnL w="9525" cap="flat" cmpd="sng" algn="ctr">
                      <a:solidFill>
                        <a:srgbClr val="F0F0F0"/>
                      </a:solidFill>
                      <a:prstDash val="solid"/>
                      <a:round/>
                      <a:headEnd type="none" w="med" len="med"/>
                      <a:tailEnd type="none" w="med" len="med"/>
                    </a:lnL>
                    <a:lnR w="9525" cap="flat" cmpd="sng" algn="ctr">
                      <a:solidFill>
                        <a:srgbClr val="F0F0F0"/>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ctr"/>
                      <a:r>
                        <a:rPr lang="en-US" sz="3200" dirty="0">
                          <a:effectLst/>
                        </a:rPr>
                        <a:t>$57,310</a:t>
                      </a:r>
                    </a:p>
                  </a:txBody>
                  <a:tcPr marL="76200" marR="76200" marT="76200" marB="76200" anchor="ctr">
                    <a:lnL w="9525" cap="flat" cmpd="sng" algn="ctr">
                      <a:solidFill>
                        <a:srgbClr val="F0F0F0"/>
                      </a:solidFill>
                      <a:prstDash val="solid"/>
                      <a:round/>
                      <a:headEnd type="none" w="med" len="med"/>
                      <a:tailEnd type="none" w="med" len="med"/>
                    </a:lnL>
                    <a:lnR w="9525" cap="flat" cmpd="sng" algn="ctr">
                      <a:solidFill>
                        <a:srgbClr val="F0F0F0"/>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l" fontAlgn="ctr"/>
                      <a:r>
                        <a:rPr lang="en-US" sz="3200" dirty="0">
                          <a:effectLst/>
                        </a:rPr>
                        <a:t>$61,555</a:t>
                      </a:r>
                    </a:p>
                  </a:txBody>
                  <a:tcPr marL="76200" marR="76200" marT="76200" marB="76200" anchor="ctr">
                    <a:lnL w="9525" cap="flat" cmpd="sng" algn="ctr">
                      <a:solidFill>
                        <a:srgbClr val="F0F0F0"/>
                      </a:solidFill>
                      <a:prstDash val="solid"/>
                      <a:round/>
                      <a:headEnd type="none" w="med" len="med"/>
                      <a:tailEnd type="none" w="med" len="med"/>
                    </a:lnL>
                    <a:lnR w="9525" cap="flat" cmpd="sng" algn="ctr">
                      <a:solidFill>
                        <a:srgbClr val="F0F0F0"/>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467276134"/>
                  </a:ext>
                </a:extLst>
              </a:tr>
              <a:tr h="953025">
                <a:tc>
                  <a:txBody>
                    <a:bodyPr/>
                    <a:lstStyle/>
                    <a:p>
                      <a:pPr algn="l" fontAlgn="ctr"/>
                      <a:r>
                        <a:rPr lang="en-US" sz="2400" b="1" dirty="0">
                          <a:effectLst/>
                        </a:rPr>
                        <a:t>Married Filing Jointly</a:t>
                      </a:r>
                      <a:endParaRPr lang="en-US" sz="2400" dirty="0">
                        <a:effectLst/>
                      </a:endParaRPr>
                    </a:p>
                  </a:txBody>
                  <a:tcPr marL="76200" marR="76200" marT="76200" marB="76200" anchor="ctr">
                    <a:lnL w="9525" cap="flat" cmpd="sng" algn="ctr">
                      <a:solidFill>
                        <a:srgbClr val="805D02"/>
                      </a:solidFill>
                      <a:prstDash val="solid"/>
                      <a:round/>
                      <a:headEnd type="none" w="med" len="med"/>
                      <a:tailEnd type="none" w="med" len="med"/>
                    </a:lnL>
                    <a:lnR w="9525" cap="flat" cmpd="sng" algn="ctr">
                      <a:solidFill>
                        <a:srgbClr val="F0F0F0"/>
                      </a:solidFill>
                      <a:prstDash val="solid"/>
                      <a:round/>
                      <a:headEnd type="none" w="med" len="med"/>
                      <a:tailEnd type="none" w="med" len="med"/>
                    </a:lnR>
                    <a:lnT w="9525" cap="flat" cmpd="sng" algn="ctr">
                      <a:solidFill>
                        <a:srgbClr val="805D02"/>
                      </a:solidFill>
                      <a:prstDash val="solid"/>
                      <a:round/>
                      <a:headEnd type="none" w="med" len="med"/>
                      <a:tailEnd type="none" w="med" len="med"/>
                    </a:lnT>
                    <a:lnB w="9525" cap="flat" cmpd="sng" algn="ctr">
                      <a:solidFill>
                        <a:srgbClr val="805D02"/>
                      </a:solidFill>
                      <a:prstDash val="solid"/>
                      <a:round/>
                      <a:headEnd type="none" w="med" len="med"/>
                      <a:tailEnd type="none" w="med" len="med"/>
                    </a:lnB>
                  </a:tcPr>
                </a:tc>
                <a:tc>
                  <a:txBody>
                    <a:bodyPr/>
                    <a:lstStyle/>
                    <a:p>
                      <a:pPr algn="l" fontAlgn="ctr"/>
                      <a:r>
                        <a:rPr lang="en-US" sz="3200" dirty="0">
                          <a:effectLst/>
                        </a:rPr>
                        <a:t>$26,214</a:t>
                      </a:r>
                    </a:p>
                  </a:txBody>
                  <a:tcPr marL="76200" marR="76200" marT="76200" marB="76200" anchor="ctr">
                    <a:lnL w="9525" cap="flat" cmpd="sng" algn="ctr">
                      <a:solidFill>
                        <a:srgbClr val="F0F0F0"/>
                      </a:solidFill>
                      <a:prstDash val="solid"/>
                      <a:round/>
                      <a:headEnd type="none" w="med" len="med"/>
                      <a:tailEnd type="none" w="med" len="med"/>
                    </a:lnL>
                    <a:lnR w="9525" cap="flat" cmpd="sng" algn="ctr">
                      <a:solidFill>
                        <a:srgbClr val="F0F0F0"/>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F0F0F0"/>
                      </a:solidFill>
                      <a:prstDash val="solid"/>
                      <a:round/>
                      <a:headEnd type="none" w="med" len="med"/>
                      <a:tailEnd type="none" w="med" len="med"/>
                    </a:lnB>
                  </a:tcPr>
                </a:tc>
                <a:tc>
                  <a:txBody>
                    <a:bodyPr/>
                    <a:lstStyle/>
                    <a:p>
                      <a:pPr algn="l" fontAlgn="ctr"/>
                      <a:r>
                        <a:rPr lang="en-US" sz="3200" dirty="0">
                          <a:effectLst/>
                        </a:rPr>
                        <a:t>$57,564</a:t>
                      </a:r>
                    </a:p>
                  </a:txBody>
                  <a:tcPr marL="76200" marR="76200" marT="76200" marB="76200" anchor="ctr">
                    <a:lnL w="9525" cap="flat" cmpd="sng" algn="ctr">
                      <a:solidFill>
                        <a:srgbClr val="F0F0F0"/>
                      </a:solidFill>
                      <a:prstDash val="solid"/>
                      <a:round/>
                      <a:headEnd type="none" w="med" len="med"/>
                      <a:tailEnd type="none" w="med" len="med"/>
                    </a:lnL>
                    <a:lnR w="9525" cap="flat" cmpd="sng" algn="ctr">
                      <a:solidFill>
                        <a:srgbClr val="F0F0F0"/>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F0F0F0"/>
                      </a:solidFill>
                      <a:prstDash val="solid"/>
                      <a:round/>
                      <a:headEnd type="none" w="med" len="med"/>
                      <a:tailEnd type="none" w="med" len="med"/>
                    </a:lnB>
                  </a:tcPr>
                </a:tc>
                <a:tc>
                  <a:txBody>
                    <a:bodyPr/>
                    <a:lstStyle/>
                    <a:p>
                      <a:pPr algn="l" fontAlgn="ctr"/>
                      <a:r>
                        <a:rPr lang="en-US" sz="3200" dirty="0">
                          <a:effectLst/>
                        </a:rPr>
                        <a:t>$64,430</a:t>
                      </a:r>
                    </a:p>
                  </a:txBody>
                  <a:tcPr marL="76200" marR="76200" marT="76200" marB="76200" anchor="ctr">
                    <a:lnL w="9525" cap="flat" cmpd="sng" algn="ctr">
                      <a:solidFill>
                        <a:srgbClr val="F0F0F0"/>
                      </a:solidFill>
                      <a:prstDash val="solid"/>
                      <a:round/>
                      <a:headEnd type="none" w="med" len="med"/>
                      <a:tailEnd type="none" w="med" len="med"/>
                    </a:lnL>
                    <a:lnR w="9525" cap="flat" cmpd="sng" algn="ctr">
                      <a:solidFill>
                        <a:srgbClr val="F0F0F0"/>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F0F0F0"/>
                      </a:solidFill>
                      <a:prstDash val="solid"/>
                      <a:round/>
                      <a:headEnd type="none" w="med" len="med"/>
                      <a:tailEnd type="none" w="med" len="med"/>
                    </a:lnB>
                  </a:tcPr>
                </a:tc>
                <a:tc>
                  <a:txBody>
                    <a:bodyPr/>
                    <a:lstStyle/>
                    <a:p>
                      <a:pPr algn="l" fontAlgn="ctr"/>
                      <a:r>
                        <a:rPr lang="en-US" sz="3200" dirty="0">
                          <a:effectLst/>
                        </a:rPr>
                        <a:t>$68,675</a:t>
                      </a:r>
                    </a:p>
                  </a:txBody>
                  <a:tcPr marL="76200" marR="76200" marT="76200" marB="76200" anchor="ctr">
                    <a:lnL w="9525" cap="flat" cmpd="sng" algn="ctr">
                      <a:solidFill>
                        <a:srgbClr val="F0F0F0"/>
                      </a:solidFill>
                      <a:prstDash val="solid"/>
                      <a:round/>
                      <a:headEnd type="none" w="med" len="med"/>
                      <a:tailEnd type="none" w="med" len="med"/>
                    </a:lnL>
                    <a:lnR w="9525" cap="flat" cmpd="sng" algn="ctr">
                      <a:solidFill>
                        <a:srgbClr val="F0F0F0"/>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F0F0F0"/>
                      </a:solidFill>
                      <a:prstDash val="solid"/>
                      <a:round/>
                      <a:headEnd type="none" w="med" len="med"/>
                      <a:tailEnd type="none" w="med" len="med"/>
                    </a:lnB>
                  </a:tcPr>
                </a:tc>
                <a:extLst>
                  <a:ext uri="{0D108BD9-81ED-4DB2-BD59-A6C34878D82A}">
                    <a16:rowId xmlns:a16="http://schemas.microsoft.com/office/drawing/2014/main" val="3381192360"/>
                  </a:ext>
                </a:extLst>
              </a:tr>
            </a:tbl>
          </a:graphicData>
        </a:graphic>
      </p:graphicFrame>
      <p:sp>
        <p:nvSpPr>
          <p:cNvPr id="6" name="Rectangle 1">
            <a:extLst>
              <a:ext uri="{FF2B5EF4-FFF2-40B4-BE49-F238E27FC236}">
                <a16:creationId xmlns:a16="http://schemas.microsoft.com/office/drawing/2014/main" id="{6A4D2A26-AE39-444E-B07D-78B316E09860}"/>
              </a:ext>
            </a:extLst>
          </p:cNvPr>
          <p:cNvSpPr>
            <a:spLocks noChangeArrowheads="1"/>
          </p:cNvSpPr>
          <p:nvPr/>
        </p:nvSpPr>
        <p:spPr bwMode="auto">
          <a:xfrm>
            <a:off x="-260614" y="1726300"/>
            <a:ext cx="166362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377"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p:txBody>
      </p:sp>
      <p:pic>
        <p:nvPicPr>
          <p:cNvPr id="7" name="Picture 6" descr="Stacks of gold coins">
            <a:extLst>
              <a:ext uri="{FF2B5EF4-FFF2-40B4-BE49-F238E27FC236}">
                <a16:creationId xmlns:a16="http://schemas.microsoft.com/office/drawing/2014/main" id="{5E71C797-A250-06AB-A8B0-F3B6A47DB0FD}"/>
              </a:ext>
            </a:extLst>
          </p:cNvPr>
          <p:cNvPicPr>
            <a:picLocks noChangeAspect="1"/>
          </p:cNvPicPr>
          <p:nvPr/>
        </p:nvPicPr>
        <p:blipFill>
          <a:blip r:embed="rId2"/>
          <a:stretch>
            <a:fillRect/>
          </a:stretch>
        </p:blipFill>
        <p:spPr>
          <a:xfrm>
            <a:off x="9811658" y="0"/>
            <a:ext cx="2271316" cy="2107672"/>
          </a:xfrm>
          <a:prstGeom prst="rect">
            <a:avLst/>
          </a:prstGeom>
        </p:spPr>
      </p:pic>
    </p:spTree>
    <p:extLst>
      <p:ext uri="{BB962C8B-B14F-4D97-AF65-F5344CB8AC3E}">
        <p14:creationId xmlns:p14="http://schemas.microsoft.com/office/powerpoint/2010/main" val="2557289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01601"/>
            <a:ext cx="9271000" cy="1167264"/>
          </a:xfrm>
        </p:spPr>
        <p:txBody>
          <a:bodyPr>
            <a:no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4800" b="1" u="sng"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rPr>
              <a:t>THE CHILD TAX CREDIT (CTC)</a:t>
            </a:r>
          </a:p>
        </p:txBody>
      </p:sp>
      <p:sp>
        <p:nvSpPr>
          <p:cNvPr id="2" name="TextBox 1"/>
          <p:cNvSpPr txBox="1"/>
          <p:nvPr/>
        </p:nvSpPr>
        <p:spPr>
          <a:xfrm>
            <a:off x="7027601" y="2804945"/>
            <a:ext cx="184731" cy="307777"/>
          </a:xfrm>
          <a:prstGeom prst="rect">
            <a:avLst/>
          </a:prstGeom>
          <a:noFill/>
        </p:spPr>
        <p:txBody>
          <a:bodyPr wrap="none" rtlCol="0">
            <a:spAutoFit/>
          </a:bodyPr>
          <a:lstStyle/>
          <a:p>
            <a:endParaRPr lang="en-US" sz="1400" dirty="0"/>
          </a:p>
        </p:txBody>
      </p:sp>
      <p:sp>
        <p:nvSpPr>
          <p:cNvPr id="8" name="Rectangle 7"/>
          <p:cNvSpPr/>
          <p:nvPr/>
        </p:nvSpPr>
        <p:spPr>
          <a:xfrm>
            <a:off x="165100" y="1268865"/>
            <a:ext cx="8829219" cy="2893100"/>
          </a:xfrm>
          <a:prstGeom prst="rect">
            <a:avLst/>
          </a:prstGeom>
        </p:spPr>
        <p:txBody>
          <a:bodyPr wrap="square">
            <a:spAutoFit/>
          </a:bodyPr>
          <a:lstStyle/>
          <a:p>
            <a:r>
              <a:rPr lang="en-US" sz="2400" dirty="0"/>
              <a:t>Maximum amount of credit is $2,000 per “qualifying child”</a:t>
            </a:r>
          </a:p>
          <a:p>
            <a:r>
              <a:rPr lang="en-US" sz="2400" dirty="0"/>
              <a:t>Must have earned income to qualify for any amount of CTC </a:t>
            </a:r>
          </a:p>
          <a:p>
            <a:endParaRPr lang="en-US" sz="2400" dirty="0"/>
          </a:p>
          <a:p>
            <a:r>
              <a:rPr lang="en-US" sz="2400" dirty="0"/>
              <a:t>The credit amount is </a:t>
            </a:r>
            <a:r>
              <a:rPr lang="en-US" sz="2400" b="1" dirty="0"/>
              <a:t>partially refundable </a:t>
            </a:r>
            <a:r>
              <a:rPr lang="en-US" sz="2400" dirty="0"/>
              <a:t>up to the greater of 15% of earned income above $2,500 or $1,700 (indexed for inflation)</a:t>
            </a:r>
          </a:p>
          <a:p>
            <a:pPr marL="342891" indent="-342891">
              <a:buFont typeface="Arial" panose="020B0604020202020204" pitchFamily="34" charset="0"/>
              <a:buChar char="•"/>
            </a:pPr>
            <a:endParaRPr lang="en-US" sz="2400" dirty="0"/>
          </a:p>
          <a:p>
            <a:endParaRPr lang="en-US" sz="2400" dirty="0"/>
          </a:p>
          <a:p>
            <a:pPr marL="342891" indent="-342891">
              <a:buFont typeface="Arial" panose="020B0604020202020204" pitchFamily="34" charset="0"/>
              <a:buChar char="•"/>
            </a:pPr>
            <a:endParaRPr lang="en-US" sz="1400" dirty="0"/>
          </a:p>
        </p:txBody>
      </p:sp>
      <p:pic>
        <p:nvPicPr>
          <p:cNvPr id="9" name="Picture 8" descr="A group of children smiling&#10;&#10;Description automatically generated with low confidence">
            <a:extLst>
              <a:ext uri="{FF2B5EF4-FFF2-40B4-BE49-F238E27FC236}">
                <a16:creationId xmlns:a16="http://schemas.microsoft.com/office/drawing/2014/main" id="{A9979416-E672-DA4D-8413-44DFA8FCF8B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762" y="3714503"/>
            <a:ext cx="6439523" cy="3729652"/>
          </a:xfrm>
          <a:prstGeom prst="rect">
            <a:avLst/>
          </a:prstGeom>
        </p:spPr>
      </p:pic>
      <p:sp>
        <p:nvSpPr>
          <p:cNvPr id="10" name="TextBox 9">
            <a:extLst>
              <a:ext uri="{FF2B5EF4-FFF2-40B4-BE49-F238E27FC236}">
                <a16:creationId xmlns:a16="http://schemas.microsoft.com/office/drawing/2014/main" id="{9F4A9804-695D-E04F-925E-2A0D0333692C}"/>
              </a:ext>
            </a:extLst>
          </p:cNvPr>
          <p:cNvSpPr txBox="1"/>
          <p:nvPr/>
        </p:nvSpPr>
        <p:spPr>
          <a:xfrm>
            <a:off x="1758345" y="6887847"/>
            <a:ext cx="4675417" cy="230832"/>
          </a:xfrm>
          <a:prstGeom prst="rect">
            <a:avLst/>
          </a:prstGeom>
          <a:noFill/>
        </p:spPr>
        <p:txBody>
          <a:bodyPr wrap="square" rtlCol="0">
            <a:spAutoFit/>
          </a:bodyPr>
          <a:lstStyle/>
          <a:p>
            <a:r>
              <a:rPr lang="en-US" sz="900">
                <a:hlinkClick r:id="rId4" tooltip="https://en.m.wikipedia.org/wiki/Childhood"/>
              </a:rPr>
              <a:t>This Photo</a:t>
            </a:r>
            <a:r>
              <a:rPr lang="en-US" sz="900"/>
              <a:t> by Unknown Author is licensed under </a:t>
            </a:r>
            <a:r>
              <a:rPr lang="en-US" sz="900">
                <a:hlinkClick r:id="rId5" tooltip="https://creativecommons.org/licenses/by-sa/3.0/"/>
              </a:rPr>
              <a:t>CC BY-SA</a:t>
            </a:r>
            <a:endParaRPr lang="en-US" sz="900"/>
          </a:p>
        </p:txBody>
      </p:sp>
      <p:pic>
        <p:nvPicPr>
          <p:cNvPr id="11" name="Picture 10" descr="Father reading to disabled child">
            <a:extLst>
              <a:ext uri="{FF2B5EF4-FFF2-40B4-BE49-F238E27FC236}">
                <a16:creationId xmlns:a16="http://schemas.microsoft.com/office/drawing/2014/main" id="{41E2AFFA-7F7F-9067-23BE-5A67CB04B55E}"/>
              </a:ext>
            </a:extLst>
          </p:cNvPr>
          <p:cNvPicPr>
            <a:picLocks noChangeAspect="1"/>
          </p:cNvPicPr>
          <p:nvPr/>
        </p:nvPicPr>
        <p:blipFill>
          <a:blip r:embed="rId6"/>
          <a:stretch>
            <a:fillRect/>
          </a:stretch>
        </p:blipFill>
        <p:spPr>
          <a:xfrm>
            <a:off x="6433761" y="3399153"/>
            <a:ext cx="6228139" cy="3458847"/>
          </a:xfrm>
          <a:prstGeom prst="rect">
            <a:avLst/>
          </a:prstGeom>
        </p:spPr>
      </p:pic>
      <p:pic>
        <p:nvPicPr>
          <p:cNvPr id="13" name="Picture 12" descr="Girl with helmet sitting on skateboard">
            <a:extLst>
              <a:ext uri="{FF2B5EF4-FFF2-40B4-BE49-F238E27FC236}">
                <a16:creationId xmlns:a16="http://schemas.microsoft.com/office/drawing/2014/main" id="{71B9E731-E770-8FA5-382C-D85833F80522}"/>
              </a:ext>
            </a:extLst>
          </p:cNvPr>
          <p:cNvPicPr>
            <a:picLocks noChangeAspect="1"/>
          </p:cNvPicPr>
          <p:nvPr/>
        </p:nvPicPr>
        <p:blipFill>
          <a:blip r:embed="rId7"/>
          <a:stretch>
            <a:fillRect/>
          </a:stretch>
        </p:blipFill>
        <p:spPr>
          <a:xfrm>
            <a:off x="8994319" y="-29846"/>
            <a:ext cx="3278735" cy="3458847"/>
          </a:xfrm>
          <a:prstGeom prst="rect">
            <a:avLst/>
          </a:prstGeom>
        </p:spPr>
      </p:pic>
    </p:spTree>
    <p:extLst>
      <p:ext uri="{BB962C8B-B14F-4D97-AF65-F5344CB8AC3E}">
        <p14:creationId xmlns:p14="http://schemas.microsoft.com/office/powerpoint/2010/main" val="1478780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 name="Picture 19" descr="Logo&#10;&#10;Description automatically generated">
            <a:extLst>
              <a:ext uri="{FF2B5EF4-FFF2-40B4-BE49-F238E27FC236}">
                <a16:creationId xmlns:a16="http://schemas.microsoft.com/office/drawing/2014/main" id="{B1772BD7-86F7-4303-A873-4A499BE451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33908" y="178570"/>
            <a:ext cx="1014730" cy="1014730"/>
          </a:xfrm>
          <a:prstGeom prst="rect">
            <a:avLst/>
          </a:prstGeom>
          <a:noFill/>
          <a:ln>
            <a:noFill/>
          </a:ln>
        </p:spPr>
      </p:pic>
      <p:sp>
        <p:nvSpPr>
          <p:cNvPr id="2" name="Slide Number Placeholder 1">
            <a:extLst>
              <a:ext uri="{FF2B5EF4-FFF2-40B4-BE49-F238E27FC236}">
                <a16:creationId xmlns:a16="http://schemas.microsoft.com/office/drawing/2014/main" id="{FF444E46-5D6F-41CF-9E09-706EDFCFB964}"/>
              </a:ext>
            </a:extLst>
          </p:cNvPr>
          <p:cNvSpPr>
            <a:spLocks noGrp="1"/>
          </p:cNvSpPr>
          <p:nvPr>
            <p:ph type="sldNum" sz="quarter" idx="12"/>
          </p:nvPr>
        </p:nvSpPr>
        <p:spPr/>
        <p:txBody>
          <a:bodyPr/>
          <a:lstStyle/>
          <a:p>
            <a:fld id="{97ADD2CD-795E-40BA-91BF-A8DAF0C6D858}" type="slidenum">
              <a:rPr lang="en-US" smtClean="0"/>
              <a:t>2</a:t>
            </a:fld>
            <a:endParaRPr lang="en-US" dirty="0"/>
          </a:p>
        </p:txBody>
      </p:sp>
      <p:sp>
        <p:nvSpPr>
          <p:cNvPr id="4" name="TextBox 3">
            <a:extLst>
              <a:ext uri="{FF2B5EF4-FFF2-40B4-BE49-F238E27FC236}">
                <a16:creationId xmlns:a16="http://schemas.microsoft.com/office/drawing/2014/main" id="{A7F5FA2A-3358-CA9D-588F-09A2CADD052B}"/>
              </a:ext>
            </a:extLst>
          </p:cNvPr>
          <p:cNvSpPr txBox="1"/>
          <p:nvPr/>
        </p:nvSpPr>
        <p:spPr>
          <a:xfrm>
            <a:off x="1557769" y="362303"/>
            <a:ext cx="9404749"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ea typeface="Times New Roman" panose="02020603050405020304" pitchFamily="18" charset="0"/>
                <a:cs typeface="Arial" panose="020B0604020202020204" pitchFamily="34" charset="0"/>
              </a:rPr>
              <a:t>The Bottom Line…</a:t>
            </a:r>
          </a:p>
        </p:txBody>
      </p:sp>
      <p:sp>
        <p:nvSpPr>
          <p:cNvPr id="8" name="TextBox 7">
            <a:extLst>
              <a:ext uri="{FF2B5EF4-FFF2-40B4-BE49-F238E27FC236}">
                <a16:creationId xmlns:a16="http://schemas.microsoft.com/office/drawing/2014/main" id="{83DFF2E2-365F-50E4-C466-68CE349E8C29}"/>
              </a:ext>
            </a:extLst>
          </p:cNvPr>
          <p:cNvSpPr txBox="1"/>
          <p:nvPr/>
        </p:nvSpPr>
        <p:spPr>
          <a:xfrm>
            <a:off x="6840187" y="2458192"/>
            <a:ext cx="184731" cy="369332"/>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id="{33866B7C-363C-933B-65CF-5CBB2627DD1E}"/>
              </a:ext>
            </a:extLst>
          </p:cNvPr>
          <p:cNvSpPr txBox="1"/>
          <p:nvPr/>
        </p:nvSpPr>
        <p:spPr>
          <a:xfrm>
            <a:off x="1557770" y="1781299"/>
            <a:ext cx="10238888" cy="332398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NCD identified outdated tax provisions still in effect that are incompatible with the evolution of modern disability employment policy. </a:t>
            </a:r>
          </a:p>
          <a:p>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These outdated tax provisions can be used in a way that creates employment barriers for people with disabilities, prevents them from attaining </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full employment status, </a:t>
            </a:r>
            <a:r>
              <a:rPr lang="en-US" sz="2400" dirty="0">
                <a:solidFill>
                  <a:schemeClr val="bg1"/>
                </a:solidFill>
                <a:latin typeface="Arial" panose="020B0604020202020204" pitchFamily="34" charset="0"/>
                <a:cs typeface="Arial" panose="020B0604020202020204" pitchFamily="34" charset="0"/>
              </a:rPr>
              <a:t>and as a result, makes them ineligible to receive the full array of employment benefits and protections.</a:t>
            </a:r>
            <a:endParaRPr lang="en-US" sz="2400" dirty="0">
              <a:solidFill>
                <a:schemeClr val="bg1"/>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59169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93701"/>
            <a:ext cx="8920387" cy="1422399"/>
          </a:xfrm>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b="1" cap="all" dirty="0">
                <a:ln/>
                <a:solidFill>
                  <a:srgbClr val="FFFFFF"/>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en-US" b="1" u="sng" cap="all" dirty="0">
                <a:ln/>
                <a:solidFill>
                  <a:srgbClr val="FFFFFF"/>
                </a:solidFill>
                <a:effectLst>
                  <a:outerShdw blurRad="19685" dist="12700" dir="5400000" algn="tl" rotWithShape="0">
                    <a:schemeClr val="accent1">
                      <a:satMod val="130000"/>
                      <a:alpha val="60000"/>
                    </a:schemeClr>
                  </a:outerShdw>
                  <a:reflection blurRad="10000" stA="55000" endPos="48000" dist="500" dir="5400000" sy="-100000" algn="bl" rotWithShape="0"/>
                </a:effectLst>
                <a:highlight>
                  <a:srgbClr val="000080"/>
                </a:highlight>
              </a:rPr>
              <a:t>HOW DO I QUALIFY?</a:t>
            </a:r>
          </a:p>
        </p:txBody>
      </p:sp>
      <p:sp>
        <p:nvSpPr>
          <p:cNvPr id="3" name="Content Placeholder 2"/>
          <p:cNvSpPr>
            <a:spLocks noGrp="1"/>
          </p:cNvSpPr>
          <p:nvPr>
            <p:ph idx="1"/>
          </p:nvPr>
        </p:nvSpPr>
        <p:spPr>
          <a:xfrm>
            <a:off x="558800" y="1816097"/>
            <a:ext cx="10008992" cy="5041903"/>
          </a:xfrm>
        </p:spPr>
        <p:txBody>
          <a:bodyPr>
            <a:normAutofit fontScale="92500" lnSpcReduction="10000"/>
          </a:bodyPr>
          <a:lstStyle/>
          <a:p>
            <a:pPr marL="0" indent="0" algn="ctr">
              <a:buNone/>
            </a:pPr>
            <a:r>
              <a:rPr lang="en-US" sz="3200" b="1" dirty="0"/>
              <a:t>“QUALIFYING CHILD”</a:t>
            </a:r>
          </a:p>
          <a:p>
            <a:pPr marL="0" indent="0">
              <a:buNone/>
            </a:pPr>
            <a:r>
              <a:rPr lang="en-US" sz="3800" b="1" dirty="0"/>
              <a:t>AGE: </a:t>
            </a:r>
            <a:r>
              <a:rPr lang="en-US" dirty="0"/>
              <a:t>Child must have been under 17 at the end of year</a:t>
            </a:r>
          </a:p>
          <a:p>
            <a:pPr marL="0" indent="0">
              <a:buNone/>
            </a:pPr>
            <a:r>
              <a:rPr lang="en-US" sz="3800" b="1" dirty="0"/>
              <a:t>RELATIONSHIP:</a:t>
            </a:r>
            <a:r>
              <a:rPr lang="en-US" sz="3800" dirty="0"/>
              <a:t> </a:t>
            </a:r>
            <a:r>
              <a:rPr lang="en-US" dirty="0"/>
              <a:t>Son, daughter, stepchild, adopted child, foster child, brother, sister, stepbrother, stepsister, half brother, half sister or descendant of any of these persons (e.g., grandchild, </a:t>
            </a:r>
            <a:r>
              <a:rPr lang="en-US"/>
              <a:t>great grandchild, etc.)</a:t>
            </a:r>
            <a:endParaRPr lang="en-US" dirty="0"/>
          </a:p>
          <a:p>
            <a:pPr marL="0" indent="0">
              <a:buNone/>
            </a:pPr>
            <a:r>
              <a:rPr lang="en-US" sz="3800" b="1" dirty="0"/>
              <a:t>DEPENDENT: </a:t>
            </a:r>
            <a:r>
              <a:rPr lang="en-US" dirty="0"/>
              <a:t>You must claim the child as a dependent on your tax return</a:t>
            </a:r>
          </a:p>
          <a:p>
            <a:pPr marL="0" indent="0">
              <a:buNone/>
            </a:pPr>
            <a:r>
              <a:rPr lang="en-US" sz="3800" b="1" dirty="0"/>
              <a:t>CITIZENSHIP:</a:t>
            </a:r>
            <a:r>
              <a:rPr lang="en-US" sz="3800" dirty="0"/>
              <a:t> </a:t>
            </a:r>
            <a:r>
              <a:rPr lang="en-US" dirty="0"/>
              <a:t>The child must be a U.S. citizen, U.S. national, or U.S. resident alien with a Social Security number.</a:t>
            </a:r>
          </a:p>
          <a:p>
            <a:pPr marL="0" indent="0">
              <a:buNone/>
            </a:pPr>
            <a:r>
              <a:rPr lang="en-US" sz="3800" b="1" dirty="0"/>
              <a:t>RESIDENCE:</a:t>
            </a:r>
            <a:r>
              <a:rPr lang="en-US" sz="3800" dirty="0"/>
              <a:t> </a:t>
            </a:r>
            <a:r>
              <a:rPr lang="en-US" dirty="0"/>
              <a:t>Child must have lived with you for &gt;1/2 </a:t>
            </a:r>
            <a:r>
              <a:rPr lang="en-US" dirty="0" err="1"/>
              <a:t>yr</a:t>
            </a:r>
            <a:endParaRPr lang="en-US" dirty="0"/>
          </a:p>
        </p:txBody>
      </p:sp>
      <p:pic>
        <p:nvPicPr>
          <p:cNvPr id="1026" name="Picture 2" descr="http://tomcopelandblog.typepad.com/.a/6a0133f3fc5805970b014e5f7093f2970c-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502" y="559958"/>
            <a:ext cx="1034396" cy="108988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http://tomcopelandblog.typepad.com/.a/6a0133f3fc5805970b014e5f7093f2970c-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6786" y="559958"/>
            <a:ext cx="1034396" cy="10898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2644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3BAC9-1608-C9C6-73FF-812F6C8251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AC7084-1065-151B-02BC-6D975C0F2CC0}"/>
              </a:ext>
            </a:extLst>
          </p:cNvPr>
          <p:cNvSpPr>
            <a:spLocks noGrp="1"/>
          </p:cNvSpPr>
          <p:nvPr>
            <p:ph type="title"/>
          </p:nvPr>
        </p:nvSpPr>
        <p:spPr>
          <a:xfrm>
            <a:off x="653143" y="-130627"/>
            <a:ext cx="10668000" cy="880905"/>
          </a:xfrm>
        </p:spPr>
        <p:txBody>
          <a:bodyPr>
            <a:noAutofit/>
          </a:bodyPr>
          <a:lstStyle/>
          <a:p>
            <a:pPr algn="ctr"/>
            <a:r>
              <a:rPr lang="en-US" sz="4800" u="sng" cap="all" spc="51" dirty="0">
                <a:ln/>
                <a:solidFill>
                  <a:srgbClr val="7030A0">
                    <a:alpha val="95000"/>
                  </a:srgb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2025 example</a:t>
            </a:r>
            <a:endParaRPr lang="en-US" sz="4800" u="sng" spc="51" dirty="0">
              <a:ln w="13500">
                <a:solidFill>
                  <a:schemeClr val="accent1">
                    <a:shade val="2500"/>
                    <a:alpha val="6500"/>
                  </a:schemeClr>
                </a:solidFill>
                <a:prstDash val="solid"/>
              </a:ln>
              <a:solidFill>
                <a:srgbClr val="7030A0">
                  <a:alpha val="95000"/>
                </a:srgbClr>
              </a:solidFill>
              <a:effectLst>
                <a:innerShdw blurRad="50900" dist="38500" dir="13500000">
                  <a:srgbClr val="000000">
                    <a:alpha val="60000"/>
                  </a:srgbClr>
                </a:innerShdw>
              </a:effectLst>
            </a:endParaRPr>
          </a:p>
        </p:txBody>
      </p:sp>
      <p:sp>
        <p:nvSpPr>
          <p:cNvPr id="4" name="Text Placeholder 3">
            <a:extLst>
              <a:ext uri="{FF2B5EF4-FFF2-40B4-BE49-F238E27FC236}">
                <a16:creationId xmlns:a16="http://schemas.microsoft.com/office/drawing/2014/main" id="{CC53D72D-FA2E-CF63-36CD-38F079AEE928}"/>
              </a:ext>
            </a:extLst>
          </p:cNvPr>
          <p:cNvSpPr>
            <a:spLocks noGrp="1"/>
          </p:cNvSpPr>
          <p:nvPr>
            <p:ph type="body" sz="half" idx="2"/>
          </p:nvPr>
        </p:nvSpPr>
        <p:spPr>
          <a:xfrm>
            <a:off x="377373" y="870858"/>
            <a:ext cx="10453721" cy="5987143"/>
          </a:xfrm>
        </p:spPr>
        <p:txBody>
          <a:bodyPr>
            <a:normAutofit fontScale="92500" lnSpcReduction="10000"/>
          </a:bodyPr>
          <a:lstStyle/>
          <a:p>
            <a:endParaRPr lang="en-US" dirty="0"/>
          </a:p>
          <a:p>
            <a:r>
              <a:rPr lang="en-US" sz="2600" b="1" dirty="0"/>
              <a:t>FACTS: </a:t>
            </a:r>
          </a:p>
          <a:p>
            <a:pPr marL="742932" lvl="1" indent="-285744">
              <a:buFont typeface="Wingdings" charset="2"/>
              <a:buChar char="Ø"/>
            </a:pPr>
            <a:r>
              <a:rPr lang="en-US" sz="2600" dirty="0"/>
              <a:t>EARNED INCOME: $10,000</a:t>
            </a:r>
          </a:p>
          <a:p>
            <a:pPr marL="742932" lvl="1" indent="-285744">
              <a:buFont typeface="Wingdings" charset="2"/>
              <a:buChar char="Ø"/>
            </a:pPr>
            <a:r>
              <a:rPr lang="en-US" sz="2600" dirty="0"/>
              <a:t>FILING STATUS: 	Single </a:t>
            </a:r>
          </a:p>
          <a:p>
            <a:pPr lvl="1"/>
            <a:r>
              <a:rPr lang="en-US" sz="2600" dirty="0"/>
              <a:t> </a:t>
            </a:r>
            <a:endParaRPr lang="en-US" sz="2600" b="1" dirty="0"/>
          </a:p>
          <a:p>
            <a:r>
              <a:rPr lang="en-US" sz="2600" b="1" dirty="0"/>
              <a:t>FEDERAL INCOME TAX OWED: </a:t>
            </a:r>
          </a:p>
          <a:p>
            <a:r>
              <a:rPr lang="en-US" sz="2600" dirty="0"/>
              <a:t>The family has $0 federal income tax liability, but $1,413 of payroll taxes.</a:t>
            </a:r>
          </a:p>
          <a:p>
            <a:endParaRPr lang="en-US" sz="2600" dirty="0"/>
          </a:p>
          <a:p>
            <a:r>
              <a:rPr lang="en-US" sz="2600" dirty="0"/>
              <a:t>Gross Income:   		$10,000</a:t>
            </a:r>
          </a:p>
          <a:p>
            <a:r>
              <a:rPr lang="en-US" sz="2600" dirty="0"/>
              <a:t>Less Standard Deduction:	</a:t>
            </a:r>
            <a:r>
              <a:rPr lang="en-US" sz="2600" u="sng" dirty="0"/>
              <a:t>(15,000)</a:t>
            </a:r>
          </a:p>
          <a:p>
            <a:r>
              <a:rPr lang="en-US" sz="2600" dirty="0"/>
              <a:t>Taxable Income	                      $0		</a:t>
            </a:r>
          </a:p>
          <a:p>
            <a:r>
              <a:rPr lang="en-US" sz="2600" dirty="0"/>
              <a:t>Tax Credits:</a:t>
            </a:r>
          </a:p>
          <a:p>
            <a:r>
              <a:rPr lang="en-US" sz="2600" u="sng" dirty="0"/>
              <a:t>    EITC		                 ( 650) </a:t>
            </a:r>
            <a:r>
              <a:rPr lang="en-US" sz="2600" dirty="0"/>
              <a:t>		</a:t>
            </a:r>
          </a:p>
          <a:p>
            <a:r>
              <a:rPr lang="en-US" sz="2600" dirty="0"/>
              <a:t>		                </a:t>
            </a:r>
            <a:r>
              <a:rPr lang="en-US" sz="3100" b="1" u="sng" dirty="0"/>
              <a:t>$650</a:t>
            </a:r>
            <a:r>
              <a:rPr lang="en-US" sz="3100" b="1" dirty="0"/>
              <a:t>  TAX Refund Amount </a:t>
            </a:r>
          </a:p>
          <a:p>
            <a:endParaRPr lang="en-US" sz="2600" dirty="0"/>
          </a:p>
          <a:p>
            <a:pPr algn="ctr"/>
            <a:endParaRPr lang="en-US" sz="2600" i="1" dirty="0"/>
          </a:p>
          <a:p>
            <a:endParaRPr lang="en-US" dirty="0"/>
          </a:p>
          <a:p>
            <a:endParaRPr lang="en-US" dirty="0"/>
          </a:p>
          <a:p>
            <a:endParaRPr lang="en-US" dirty="0"/>
          </a:p>
        </p:txBody>
      </p:sp>
    </p:spTree>
    <p:extLst>
      <p:ext uri="{BB962C8B-B14F-4D97-AF65-F5344CB8AC3E}">
        <p14:creationId xmlns:p14="http://schemas.microsoft.com/office/powerpoint/2010/main" val="907229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F4670-6BF3-16C1-469D-BF78928E1B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E230A3-97EE-0951-AB2D-06DF097EDBFB}"/>
              </a:ext>
            </a:extLst>
          </p:cNvPr>
          <p:cNvSpPr>
            <a:spLocks noGrp="1"/>
          </p:cNvSpPr>
          <p:nvPr>
            <p:ph type="title"/>
          </p:nvPr>
        </p:nvSpPr>
        <p:spPr>
          <a:xfrm>
            <a:off x="653143" y="-130627"/>
            <a:ext cx="10668000" cy="880905"/>
          </a:xfrm>
        </p:spPr>
        <p:txBody>
          <a:bodyPr>
            <a:noAutofit/>
          </a:bodyPr>
          <a:lstStyle/>
          <a:p>
            <a:pPr algn="ctr"/>
            <a:r>
              <a:rPr lang="en-US" sz="4800" u="sng" cap="all" spc="51" dirty="0">
                <a:ln/>
                <a:solidFill>
                  <a:srgbClr val="7030A0">
                    <a:alpha val="95000"/>
                  </a:srgb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2025 example</a:t>
            </a:r>
            <a:endParaRPr lang="en-US" sz="4800" u="sng" spc="51" dirty="0">
              <a:ln w="13500">
                <a:solidFill>
                  <a:schemeClr val="accent1">
                    <a:shade val="2500"/>
                    <a:alpha val="6500"/>
                  </a:schemeClr>
                </a:solidFill>
                <a:prstDash val="solid"/>
              </a:ln>
              <a:solidFill>
                <a:srgbClr val="7030A0">
                  <a:alpha val="95000"/>
                </a:srgbClr>
              </a:solidFill>
              <a:effectLst>
                <a:innerShdw blurRad="50900" dist="38500" dir="13500000">
                  <a:srgbClr val="000000">
                    <a:alpha val="60000"/>
                  </a:srgbClr>
                </a:innerShdw>
              </a:effectLst>
            </a:endParaRPr>
          </a:p>
        </p:txBody>
      </p:sp>
      <p:sp>
        <p:nvSpPr>
          <p:cNvPr id="4" name="Text Placeholder 3">
            <a:extLst>
              <a:ext uri="{FF2B5EF4-FFF2-40B4-BE49-F238E27FC236}">
                <a16:creationId xmlns:a16="http://schemas.microsoft.com/office/drawing/2014/main" id="{83889D87-AD2C-689C-E3C6-8247837BE695}"/>
              </a:ext>
            </a:extLst>
          </p:cNvPr>
          <p:cNvSpPr>
            <a:spLocks noGrp="1"/>
          </p:cNvSpPr>
          <p:nvPr>
            <p:ph type="body" sz="half" idx="2"/>
          </p:nvPr>
        </p:nvSpPr>
        <p:spPr>
          <a:xfrm>
            <a:off x="377373" y="870858"/>
            <a:ext cx="10453721" cy="5987143"/>
          </a:xfrm>
        </p:spPr>
        <p:txBody>
          <a:bodyPr>
            <a:normAutofit fontScale="92500" lnSpcReduction="20000"/>
          </a:bodyPr>
          <a:lstStyle/>
          <a:p>
            <a:endParaRPr lang="en-US" dirty="0"/>
          </a:p>
          <a:p>
            <a:r>
              <a:rPr lang="en-US" sz="2600" b="1" dirty="0"/>
              <a:t>FACTS: </a:t>
            </a:r>
          </a:p>
          <a:p>
            <a:pPr marL="742932" lvl="1" indent="-285744">
              <a:buFont typeface="Wingdings" charset="2"/>
              <a:buChar char="Ø"/>
            </a:pPr>
            <a:r>
              <a:rPr lang="en-US" sz="2600" dirty="0"/>
              <a:t>EARNED INCOME: $22,500</a:t>
            </a:r>
          </a:p>
          <a:p>
            <a:pPr marL="742932" lvl="1" indent="-285744">
              <a:buFont typeface="Wingdings" charset="2"/>
              <a:buChar char="Ø"/>
            </a:pPr>
            <a:r>
              <a:rPr lang="en-US" sz="2600" dirty="0"/>
              <a:t>FILING STATUS: 	Unmarried individual with one qualifying child; 			Head of Household filing status</a:t>
            </a:r>
          </a:p>
          <a:p>
            <a:pPr lvl="1"/>
            <a:r>
              <a:rPr lang="en-US" sz="2600" dirty="0"/>
              <a:t> </a:t>
            </a:r>
            <a:endParaRPr lang="en-US" sz="2600" b="1" dirty="0"/>
          </a:p>
          <a:p>
            <a:r>
              <a:rPr lang="en-US" sz="2600" b="1" dirty="0"/>
              <a:t>FEDERAL INCOME TAX OWED: </a:t>
            </a:r>
          </a:p>
          <a:p>
            <a:r>
              <a:rPr lang="en-US" sz="2600" dirty="0"/>
              <a:t>The family has $0 federal income tax liability, but $3,180 of payroll taxes.</a:t>
            </a:r>
          </a:p>
          <a:p>
            <a:endParaRPr lang="en-US" sz="2600" dirty="0"/>
          </a:p>
          <a:p>
            <a:r>
              <a:rPr lang="en-US" sz="2600" dirty="0"/>
              <a:t>Gross Income:   		$22,500</a:t>
            </a:r>
          </a:p>
          <a:p>
            <a:r>
              <a:rPr lang="en-US" sz="2600" dirty="0"/>
              <a:t>Less Standard Deduction: 	</a:t>
            </a:r>
            <a:r>
              <a:rPr lang="en-US" sz="2600" u="sng" dirty="0"/>
              <a:t>(22,500)</a:t>
            </a:r>
          </a:p>
          <a:p>
            <a:r>
              <a:rPr lang="en-US" sz="2600" dirty="0"/>
              <a:t>Taxable Income	                      $0		</a:t>
            </a:r>
          </a:p>
          <a:p>
            <a:r>
              <a:rPr lang="en-US" sz="2600" dirty="0"/>
              <a:t>Tax Credits:</a:t>
            </a:r>
          </a:p>
          <a:p>
            <a:r>
              <a:rPr lang="en-US" sz="2600" dirty="0"/>
              <a:t>   Child Tax Credit             ($1,700)  Limited </a:t>
            </a:r>
            <a:r>
              <a:rPr lang="en-US" sz="2600" dirty="0" err="1"/>
              <a:t>bc</a:t>
            </a:r>
            <a:r>
              <a:rPr lang="en-US" sz="2600" dirty="0"/>
              <a:t> partially refundable</a:t>
            </a:r>
          </a:p>
          <a:p>
            <a:r>
              <a:rPr lang="en-US" sz="2600" u="sng" dirty="0"/>
              <a:t>    EITC		              ( 4,300) </a:t>
            </a:r>
            <a:r>
              <a:rPr lang="en-US" sz="2600" dirty="0"/>
              <a:t>		</a:t>
            </a:r>
          </a:p>
          <a:p>
            <a:r>
              <a:rPr lang="en-US" sz="2600" dirty="0"/>
              <a:t>		             </a:t>
            </a:r>
            <a:r>
              <a:rPr lang="en-US" sz="3100" b="1" u="sng" dirty="0"/>
              <a:t>$6,000</a:t>
            </a:r>
            <a:r>
              <a:rPr lang="en-US" sz="3100" b="1" dirty="0"/>
              <a:t>  TAX Refund Amount </a:t>
            </a:r>
          </a:p>
          <a:p>
            <a:endParaRPr lang="en-US" sz="2600" dirty="0"/>
          </a:p>
          <a:p>
            <a:pPr algn="ctr"/>
            <a:endParaRPr lang="en-US" sz="2600" i="1" dirty="0"/>
          </a:p>
          <a:p>
            <a:endParaRPr lang="en-US" dirty="0"/>
          </a:p>
          <a:p>
            <a:endParaRPr lang="en-US" dirty="0"/>
          </a:p>
          <a:p>
            <a:endParaRPr lang="en-US" dirty="0"/>
          </a:p>
        </p:txBody>
      </p:sp>
    </p:spTree>
    <p:extLst>
      <p:ext uri="{BB962C8B-B14F-4D97-AF65-F5344CB8AC3E}">
        <p14:creationId xmlns:p14="http://schemas.microsoft.com/office/powerpoint/2010/main" val="573321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3" y="-130627"/>
            <a:ext cx="10668000" cy="880905"/>
          </a:xfrm>
        </p:spPr>
        <p:txBody>
          <a:bodyPr>
            <a:noAutofit/>
          </a:bodyPr>
          <a:lstStyle/>
          <a:p>
            <a:pPr algn="ctr"/>
            <a:r>
              <a:rPr lang="en-US" sz="4800" u="sng" cap="all" spc="51" dirty="0">
                <a:ln/>
                <a:solidFill>
                  <a:srgbClr val="7030A0">
                    <a:alpha val="95000"/>
                  </a:srgb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2025 example</a:t>
            </a:r>
            <a:endParaRPr lang="en-US" sz="4800" u="sng" spc="51" dirty="0">
              <a:ln w="13500">
                <a:solidFill>
                  <a:schemeClr val="accent1">
                    <a:shade val="2500"/>
                    <a:alpha val="6500"/>
                  </a:schemeClr>
                </a:solidFill>
                <a:prstDash val="solid"/>
              </a:ln>
              <a:solidFill>
                <a:srgbClr val="7030A0">
                  <a:alpha val="95000"/>
                </a:srgbClr>
              </a:solidFill>
              <a:effectLst>
                <a:innerShdw blurRad="50900" dist="38500" dir="13500000">
                  <a:srgbClr val="000000">
                    <a:alpha val="60000"/>
                  </a:srgbClr>
                </a:innerShdw>
              </a:effectLst>
            </a:endParaRPr>
          </a:p>
        </p:txBody>
      </p:sp>
      <p:sp>
        <p:nvSpPr>
          <p:cNvPr id="4" name="Text Placeholder 3"/>
          <p:cNvSpPr>
            <a:spLocks noGrp="1"/>
          </p:cNvSpPr>
          <p:nvPr>
            <p:ph type="body" sz="half" idx="2"/>
          </p:nvPr>
        </p:nvSpPr>
        <p:spPr>
          <a:xfrm>
            <a:off x="377373" y="482601"/>
            <a:ext cx="10453721" cy="6375400"/>
          </a:xfrm>
        </p:spPr>
        <p:txBody>
          <a:bodyPr>
            <a:normAutofit fontScale="92500" lnSpcReduction="10000"/>
          </a:bodyPr>
          <a:lstStyle/>
          <a:p>
            <a:endParaRPr lang="en-US" dirty="0"/>
          </a:p>
          <a:p>
            <a:r>
              <a:rPr lang="en-US" sz="2600" b="1" dirty="0"/>
              <a:t>FACTS: </a:t>
            </a:r>
          </a:p>
          <a:p>
            <a:pPr marL="742932" lvl="1" indent="-285744">
              <a:buFont typeface="Wingdings" charset="2"/>
              <a:buChar char="Ø"/>
            </a:pPr>
            <a:r>
              <a:rPr lang="en-US" sz="2600" dirty="0"/>
              <a:t>EARNED INCOME: $33,200</a:t>
            </a:r>
          </a:p>
          <a:p>
            <a:pPr marL="742932" lvl="1" indent="-285744">
              <a:buFont typeface="Wingdings" charset="2"/>
              <a:buChar char="Ø"/>
            </a:pPr>
            <a:r>
              <a:rPr lang="en-US" sz="2600" dirty="0"/>
              <a:t>FILING STATUS: Married Filing Jointly blind couple with 2 qualifying 			children</a:t>
            </a:r>
          </a:p>
          <a:p>
            <a:pPr lvl="1"/>
            <a:r>
              <a:rPr lang="en-US" sz="2600" dirty="0"/>
              <a:t> </a:t>
            </a:r>
            <a:endParaRPr lang="en-US" sz="2600" b="1" dirty="0"/>
          </a:p>
          <a:p>
            <a:r>
              <a:rPr lang="en-US" sz="2600" b="1" dirty="0"/>
              <a:t>FEDERAL INCOME TAX OWED: </a:t>
            </a:r>
          </a:p>
          <a:p>
            <a:r>
              <a:rPr lang="en-US" sz="2600" dirty="0"/>
              <a:t>The family has $0 federal income tax liability, but $4,691 of payroll taxes.</a:t>
            </a:r>
          </a:p>
          <a:p>
            <a:endParaRPr lang="en-US" sz="2600" dirty="0"/>
          </a:p>
          <a:p>
            <a:r>
              <a:rPr lang="en-US" sz="2600" dirty="0"/>
              <a:t>Gross Income:   		$33,200</a:t>
            </a:r>
          </a:p>
          <a:p>
            <a:r>
              <a:rPr lang="en-US" sz="2600" dirty="0"/>
              <a:t>Less Standard Deduction:	</a:t>
            </a:r>
            <a:r>
              <a:rPr lang="en-US" sz="2600" u="sng" dirty="0"/>
              <a:t>(33,200) additional amount </a:t>
            </a:r>
            <a:r>
              <a:rPr lang="en-US" sz="2600" u="sng" dirty="0" err="1"/>
              <a:t>bc</a:t>
            </a:r>
            <a:r>
              <a:rPr lang="en-US" sz="2600" u="sng" dirty="0"/>
              <a:t> both blind</a:t>
            </a:r>
          </a:p>
          <a:p>
            <a:r>
              <a:rPr lang="en-US" sz="2600" dirty="0"/>
              <a:t>Taxable Income	                      $0		</a:t>
            </a:r>
          </a:p>
          <a:p>
            <a:r>
              <a:rPr lang="en-US" sz="2600" dirty="0"/>
              <a:t>Tax Credits:</a:t>
            </a:r>
          </a:p>
          <a:p>
            <a:r>
              <a:rPr lang="en-US" sz="2600" dirty="0"/>
              <a:t>   Child Tax Credit             ($1,700)  Limited </a:t>
            </a:r>
            <a:r>
              <a:rPr lang="en-US" sz="2600" dirty="0" err="1"/>
              <a:t>bc</a:t>
            </a:r>
            <a:r>
              <a:rPr lang="en-US" sz="2600" dirty="0"/>
              <a:t> partially refundable</a:t>
            </a:r>
          </a:p>
          <a:p>
            <a:r>
              <a:rPr lang="en-US" sz="2600" u="sng" dirty="0"/>
              <a:t>    EITC		              ( 3,750) </a:t>
            </a:r>
            <a:r>
              <a:rPr lang="en-US" sz="2600" dirty="0"/>
              <a:t>		</a:t>
            </a:r>
          </a:p>
          <a:p>
            <a:r>
              <a:rPr lang="en-US" sz="2600" dirty="0"/>
              <a:t>		             </a:t>
            </a:r>
            <a:r>
              <a:rPr lang="en-US" sz="3100" b="1" u="sng" dirty="0"/>
              <a:t>$5,450</a:t>
            </a:r>
            <a:r>
              <a:rPr lang="en-US" sz="3100" b="1" dirty="0"/>
              <a:t>  TAX Refund Amount </a:t>
            </a:r>
          </a:p>
          <a:p>
            <a:endParaRPr lang="en-US" sz="2600" dirty="0"/>
          </a:p>
          <a:p>
            <a:pPr algn="ctr"/>
            <a:endParaRPr lang="en-US" sz="2600" i="1" dirty="0"/>
          </a:p>
          <a:p>
            <a:endParaRPr lang="en-US" dirty="0"/>
          </a:p>
          <a:p>
            <a:endParaRPr lang="en-US" dirty="0"/>
          </a:p>
          <a:p>
            <a:endParaRPr lang="en-US" dirty="0"/>
          </a:p>
        </p:txBody>
      </p:sp>
    </p:spTree>
    <p:extLst>
      <p:ext uri="{BB962C8B-B14F-4D97-AF65-F5344CB8AC3E}">
        <p14:creationId xmlns:p14="http://schemas.microsoft.com/office/powerpoint/2010/main" val="3105917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B865F-9AA9-354E-00E5-DBAED92E465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183E77E-D81C-13A9-382A-AD8928B52232}"/>
              </a:ext>
            </a:extLst>
          </p:cNvPr>
          <p:cNvSpPr>
            <a:spLocks noGrp="1"/>
          </p:cNvSpPr>
          <p:nvPr>
            <p:ph type="body" idx="1"/>
          </p:nvPr>
        </p:nvSpPr>
        <p:spPr/>
        <p:txBody>
          <a:bodyPr/>
          <a:lstStyle/>
          <a:p>
            <a:pPr marL="177796" indent="0">
              <a:buNone/>
            </a:pPr>
            <a:r>
              <a:rPr lang="en-US" dirty="0">
                <a:hlinkClick r:id="rId3"/>
              </a:rPr>
              <a:t>https://www.irs.gov/pub/irs-pdf/p3966.pdf</a:t>
            </a:r>
            <a:endParaRPr lang="en-US" dirty="0"/>
          </a:p>
          <a:p>
            <a:pPr marL="177796" indent="0">
              <a:buNone/>
            </a:pPr>
            <a:endParaRPr lang="en-US" dirty="0"/>
          </a:p>
        </p:txBody>
      </p:sp>
      <p:pic>
        <p:nvPicPr>
          <p:cNvPr id="5" name="Picture 4" descr="A close-up of a document&#10;&#10;AI-generated content may be incorrect.">
            <a:extLst>
              <a:ext uri="{FF2B5EF4-FFF2-40B4-BE49-F238E27FC236}">
                <a16:creationId xmlns:a16="http://schemas.microsoft.com/office/drawing/2014/main" id="{0D16A020-D5BA-62AF-710A-259C285BDE02}"/>
              </a:ext>
            </a:extLst>
          </p:cNvPr>
          <p:cNvPicPr>
            <a:picLocks noChangeAspect="1"/>
          </p:cNvPicPr>
          <p:nvPr/>
        </p:nvPicPr>
        <p:blipFill>
          <a:blip r:embed="rId4"/>
          <a:stretch>
            <a:fillRect/>
          </a:stretch>
        </p:blipFill>
        <p:spPr>
          <a:xfrm>
            <a:off x="1" y="-698499"/>
            <a:ext cx="12191999" cy="7556500"/>
          </a:xfrm>
          <a:prstGeom prst="rect">
            <a:avLst/>
          </a:prstGeom>
        </p:spPr>
      </p:pic>
    </p:spTree>
    <p:extLst>
      <p:ext uri="{BB962C8B-B14F-4D97-AF65-F5344CB8AC3E}">
        <p14:creationId xmlns:p14="http://schemas.microsoft.com/office/powerpoint/2010/main" val="4157198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35"/>
          <p:cNvSpPr txBox="1">
            <a:spLocks noGrp="1"/>
          </p:cNvSpPr>
          <p:nvPr>
            <p:ph type="title"/>
          </p:nvPr>
        </p:nvSpPr>
        <p:spPr>
          <a:xfrm>
            <a:off x="0" y="90467"/>
            <a:ext cx="12192000" cy="943200"/>
          </a:xfrm>
          <a:prstGeom prst="rect">
            <a:avLst/>
          </a:prstGeom>
          <a:solidFill>
            <a:srgbClr val="00146D"/>
          </a:solidFill>
          <a:ln>
            <a:noFill/>
          </a:ln>
        </p:spPr>
        <p:txBody>
          <a:bodyPr spcFirstLastPara="1" vert="horz" wrap="square" lIns="91433" tIns="45700" rIns="91433" bIns="45700" rtlCol="0" anchor="ctr" anchorCtr="0">
            <a:noAutofit/>
          </a:bodyPr>
          <a:lstStyle/>
          <a:p>
            <a:pPr>
              <a:buClr>
                <a:srgbClr val="F2F2F2"/>
              </a:buClr>
              <a:buSzPts val="4200"/>
            </a:pPr>
            <a:r>
              <a:rPr lang="en-US" sz="5200" b="1">
                <a:solidFill>
                  <a:srgbClr val="F2F2F2"/>
                </a:solidFill>
                <a:latin typeface="Calibri"/>
                <a:ea typeface="Calibri"/>
                <a:cs typeface="Calibri"/>
                <a:sym typeface="Calibri"/>
              </a:rPr>
              <a:t>Help is Available!</a:t>
            </a:r>
            <a:endParaRPr sz="6133"/>
          </a:p>
        </p:txBody>
      </p:sp>
      <p:sp>
        <p:nvSpPr>
          <p:cNvPr id="603" name="Google Shape;603;p35"/>
          <p:cNvSpPr txBox="1">
            <a:spLocks noGrp="1"/>
          </p:cNvSpPr>
          <p:nvPr>
            <p:ph type="body" idx="1"/>
          </p:nvPr>
        </p:nvSpPr>
        <p:spPr>
          <a:xfrm>
            <a:off x="415600" y="1536633"/>
            <a:ext cx="11452800" cy="4555200"/>
          </a:xfrm>
          <a:prstGeom prst="rect">
            <a:avLst/>
          </a:prstGeom>
          <a:noFill/>
          <a:ln>
            <a:noFill/>
          </a:ln>
        </p:spPr>
        <p:txBody>
          <a:bodyPr spcFirstLastPara="1" vert="horz" wrap="square" lIns="91433" tIns="45700" rIns="91433" bIns="45700" rtlCol="0" anchor="t" anchorCtr="0">
            <a:noAutofit/>
          </a:bodyPr>
          <a:lstStyle/>
          <a:p>
            <a:pPr indent="-482588">
              <a:buClr>
                <a:schemeClr val="dk1"/>
              </a:buClr>
              <a:buSzPts val="2100"/>
              <a:buFont typeface="Calibri"/>
              <a:buChar char="●"/>
            </a:pPr>
            <a:r>
              <a:rPr lang="en-US" b="1" dirty="0">
                <a:solidFill>
                  <a:schemeClr val="dk1"/>
                </a:solidFill>
                <a:latin typeface="Calibri"/>
                <a:ea typeface="Calibri"/>
                <a:cs typeface="Calibri"/>
                <a:sym typeface="Calibri"/>
              </a:rPr>
              <a:t>VITA </a:t>
            </a:r>
            <a:r>
              <a:rPr lang="en-US" dirty="0">
                <a:solidFill>
                  <a:schemeClr val="dk1"/>
                </a:solidFill>
                <a:latin typeface="Calibri"/>
                <a:ea typeface="Calibri"/>
                <a:cs typeface="Calibri"/>
                <a:sym typeface="Calibri"/>
              </a:rPr>
              <a:t>Sites:</a:t>
            </a:r>
            <a:endParaRPr dirty="0">
              <a:solidFill>
                <a:schemeClr val="dk1"/>
              </a:solidFill>
              <a:latin typeface="Calibri"/>
              <a:ea typeface="Calibri"/>
              <a:cs typeface="Calibri"/>
              <a:sym typeface="Calibri"/>
            </a:endParaRPr>
          </a:p>
          <a:p>
            <a:pPr lvl="1" indent="-448722">
              <a:buClr>
                <a:schemeClr val="dk1"/>
              </a:buClr>
              <a:buSzPts val="1700"/>
              <a:buFont typeface="Calibri"/>
              <a:buChar char="○"/>
            </a:pPr>
            <a:r>
              <a:rPr lang="en-US" sz="2267" dirty="0">
                <a:solidFill>
                  <a:schemeClr val="dk1"/>
                </a:solidFill>
                <a:highlight>
                  <a:srgbClr val="FFFFFF"/>
                </a:highlight>
                <a:latin typeface="Calibri"/>
                <a:ea typeface="Calibri"/>
                <a:cs typeface="Calibri"/>
                <a:sym typeface="Calibri"/>
              </a:rPr>
              <a:t>The IRS's Volunteer Income Tax Assistance (VITA) program offers free basic tax return preparation to qualified individuals.</a:t>
            </a:r>
            <a:r>
              <a:rPr lang="en-US" sz="2267" dirty="0">
                <a:solidFill>
                  <a:srgbClr val="1B1B1B"/>
                </a:solidFill>
                <a:highlight>
                  <a:srgbClr val="FFFFFF"/>
                </a:highlight>
                <a:latin typeface="Calibri"/>
                <a:ea typeface="Calibri"/>
                <a:cs typeface="Calibri"/>
                <a:sym typeface="Calibri"/>
              </a:rPr>
              <a:t>.</a:t>
            </a:r>
            <a:endParaRPr sz="2267" dirty="0">
              <a:solidFill>
                <a:srgbClr val="1B1B1B"/>
              </a:solidFill>
              <a:highlight>
                <a:srgbClr val="FFFFFF"/>
              </a:highlight>
              <a:latin typeface="Calibri"/>
              <a:ea typeface="Calibri"/>
              <a:cs typeface="Calibri"/>
              <a:sym typeface="Calibri"/>
            </a:endParaRPr>
          </a:p>
          <a:p>
            <a:pPr lvl="1" indent="-448722">
              <a:spcBef>
                <a:spcPts val="0"/>
              </a:spcBef>
              <a:buClr>
                <a:schemeClr val="dk1"/>
              </a:buClr>
              <a:buSzPts val="1700"/>
              <a:buFont typeface="Calibri"/>
              <a:buChar char="○"/>
            </a:pPr>
            <a:r>
              <a:rPr lang="en-US" sz="2267" dirty="0">
                <a:solidFill>
                  <a:srgbClr val="1B1B1B"/>
                </a:solidFill>
                <a:highlight>
                  <a:srgbClr val="FFFFFF"/>
                </a:highlight>
                <a:latin typeface="Calibri"/>
                <a:ea typeface="Calibri"/>
                <a:cs typeface="Calibri"/>
                <a:sym typeface="Calibri"/>
              </a:rPr>
              <a:t> VITA sites offer free tax help to people who need assistance in preparing their own tax returns, including: people who generally make </a:t>
            </a:r>
            <a:r>
              <a:rPr lang="en-US" sz="2267" b="1" dirty="0">
                <a:solidFill>
                  <a:srgbClr val="1B1B1B"/>
                </a:solidFill>
                <a:highlight>
                  <a:srgbClr val="FFFFFF"/>
                </a:highlight>
                <a:latin typeface="Calibri"/>
                <a:ea typeface="Calibri"/>
                <a:cs typeface="Calibri"/>
                <a:sym typeface="Calibri"/>
              </a:rPr>
              <a:t>$67,000 or less</a:t>
            </a:r>
            <a:r>
              <a:rPr lang="en-US" sz="2267" dirty="0">
                <a:solidFill>
                  <a:srgbClr val="1B1B1B"/>
                </a:solidFill>
                <a:highlight>
                  <a:srgbClr val="FFFFFF"/>
                </a:highlight>
                <a:latin typeface="Calibri"/>
                <a:ea typeface="Calibri"/>
                <a:cs typeface="Calibri"/>
                <a:sym typeface="Calibri"/>
              </a:rPr>
              <a:t>; persons with disabilities; and Limited English-speaking taxpayers</a:t>
            </a:r>
            <a:endParaRPr sz="2267" dirty="0">
              <a:solidFill>
                <a:srgbClr val="1B1B1B"/>
              </a:solidFill>
              <a:highlight>
                <a:srgbClr val="FFFFFF"/>
              </a:highlight>
              <a:latin typeface="Calibri"/>
              <a:ea typeface="Calibri"/>
              <a:cs typeface="Calibri"/>
              <a:sym typeface="Calibri"/>
            </a:endParaRPr>
          </a:p>
          <a:p>
            <a:pPr lvl="6" indent="-448722">
              <a:spcBef>
                <a:spcPts val="1333"/>
              </a:spcBef>
              <a:buClr>
                <a:srgbClr val="1B1B1B"/>
              </a:buClr>
              <a:buSzPts val="1700"/>
              <a:buFont typeface="Calibri"/>
              <a:buChar char="●"/>
            </a:pPr>
            <a:r>
              <a:rPr lang="en-US" sz="2267" dirty="0">
                <a:solidFill>
                  <a:srgbClr val="1B1B1B"/>
                </a:solidFill>
                <a:highlight>
                  <a:srgbClr val="FFFFFF"/>
                </a:highlight>
                <a:latin typeface="Calibri"/>
                <a:ea typeface="Calibri"/>
                <a:cs typeface="Calibri"/>
                <a:sym typeface="Calibri"/>
              </a:rPr>
              <a:t>Find a VITA site near you using the</a:t>
            </a:r>
            <a:r>
              <a:rPr lang="en-US" sz="2267" u="sng" dirty="0">
                <a:solidFill>
                  <a:srgbClr val="1B1B1B"/>
                </a:solidFill>
                <a:highlight>
                  <a:srgbClr val="FFFFFF"/>
                </a:highlight>
                <a:latin typeface="Calibri"/>
                <a:ea typeface="Calibri"/>
                <a:cs typeface="Calibri"/>
                <a:sym typeface="Calibri"/>
              </a:rPr>
              <a:t> VITA Locator Tool</a:t>
            </a:r>
            <a:r>
              <a:rPr lang="en-US" sz="2267" dirty="0">
                <a:solidFill>
                  <a:srgbClr val="1B1B1B"/>
                </a:solidFill>
                <a:highlight>
                  <a:srgbClr val="FFFFFF"/>
                </a:highlight>
                <a:latin typeface="Calibri"/>
                <a:ea typeface="Calibri"/>
                <a:cs typeface="Calibri"/>
                <a:sym typeface="Calibri"/>
              </a:rPr>
              <a:t>:</a:t>
            </a:r>
            <a:endParaRPr sz="2267" dirty="0">
              <a:solidFill>
                <a:srgbClr val="1B1B1B"/>
              </a:solidFill>
              <a:highlight>
                <a:srgbClr val="FFFFFF"/>
              </a:highlight>
              <a:latin typeface="Calibri"/>
              <a:ea typeface="Calibri"/>
              <a:cs typeface="Calibri"/>
              <a:sym typeface="Calibri"/>
            </a:endParaRPr>
          </a:p>
          <a:p>
            <a:pPr marL="4267093" indent="609585">
              <a:spcBef>
                <a:spcPts val="1333"/>
              </a:spcBef>
              <a:buNone/>
            </a:pPr>
            <a:r>
              <a:rPr lang="en-US" sz="2933" b="1" dirty="0">
                <a:solidFill>
                  <a:srgbClr val="1B1B1B"/>
                </a:solidFill>
                <a:highlight>
                  <a:srgbClr val="AAEBFF"/>
                </a:highlight>
                <a:latin typeface="Calibri"/>
                <a:ea typeface="Calibri"/>
                <a:cs typeface="Calibri"/>
                <a:sym typeface="Calibri"/>
              </a:rPr>
              <a:t>https://</a:t>
            </a:r>
            <a:r>
              <a:rPr lang="en-US" sz="2933" b="1" dirty="0" err="1">
                <a:solidFill>
                  <a:srgbClr val="1B1B1B"/>
                </a:solidFill>
                <a:highlight>
                  <a:srgbClr val="AAEBFF"/>
                </a:highlight>
                <a:latin typeface="Calibri"/>
                <a:ea typeface="Calibri"/>
                <a:cs typeface="Calibri"/>
                <a:sym typeface="Calibri"/>
              </a:rPr>
              <a:t>irs.treasury.gov</a:t>
            </a:r>
            <a:r>
              <a:rPr lang="en-US" sz="2933" b="1" dirty="0">
                <a:solidFill>
                  <a:srgbClr val="1B1B1B"/>
                </a:solidFill>
                <a:highlight>
                  <a:srgbClr val="AAEBFF"/>
                </a:highlight>
                <a:latin typeface="Calibri"/>
                <a:ea typeface="Calibri"/>
                <a:cs typeface="Calibri"/>
                <a:sym typeface="Calibri"/>
              </a:rPr>
              <a:t>/</a:t>
            </a:r>
            <a:r>
              <a:rPr lang="en-US" sz="2933" b="1" dirty="0" err="1">
                <a:solidFill>
                  <a:srgbClr val="1B1B1B"/>
                </a:solidFill>
                <a:highlight>
                  <a:srgbClr val="AAEBFF"/>
                </a:highlight>
                <a:latin typeface="Calibri"/>
                <a:ea typeface="Calibri"/>
                <a:cs typeface="Calibri"/>
                <a:sym typeface="Calibri"/>
              </a:rPr>
              <a:t>freetaxprep</a:t>
            </a:r>
            <a:r>
              <a:rPr lang="en-US" sz="2933" b="1" dirty="0">
                <a:solidFill>
                  <a:srgbClr val="1B1B1B"/>
                </a:solidFill>
                <a:highlight>
                  <a:srgbClr val="AAEBFF"/>
                </a:highlight>
                <a:latin typeface="Calibri"/>
                <a:ea typeface="Calibri"/>
                <a:cs typeface="Calibri"/>
                <a:sym typeface="Calibri"/>
              </a:rPr>
              <a:t>/</a:t>
            </a:r>
            <a:endParaRPr sz="2933" b="1" dirty="0">
              <a:solidFill>
                <a:srgbClr val="1B1B1B"/>
              </a:solidFill>
              <a:highlight>
                <a:srgbClr val="AAEBFF"/>
              </a:highlight>
              <a:latin typeface="Calibri"/>
              <a:ea typeface="Calibri"/>
              <a:cs typeface="Calibri"/>
              <a:sym typeface="Calibri"/>
            </a:endParaRPr>
          </a:p>
          <a:p>
            <a:pPr marL="0" indent="0">
              <a:buNone/>
            </a:pPr>
            <a:endParaRPr sz="2000" dirty="0">
              <a:solidFill>
                <a:schemeClr val="dk1"/>
              </a:solidFill>
              <a:highlight>
                <a:srgbClr val="FFFFFF"/>
              </a:highlight>
              <a:latin typeface="Arial"/>
              <a:ea typeface="Arial"/>
              <a:cs typeface="Arial"/>
              <a:sym typeface="Arial"/>
            </a:endParaRPr>
          </a:p>
        </p:txBody>
      </p:sp>
      <p:pic>
        <p:nvPicPr>
          <p:cNvPr id="604" name="Google Shape;604;p35"/>
          <p:cNvPicPr preferRelativeResize="0"/>
          <p:nvPr/>
        </p:nvPicPr>
        <p:blipFill rotWithShape="1">
          <a:blip r:embed="rId3">
            <a:alphaModFix/>
          </a:blip>
          <a:srcRect/>
          <a:stretch/>
        </p:blipFill>
        <p:spPr>
          <a:xfrm>
            <a:off x="544934" y="4334767"/>
            <a:ext cx="4131500" cy="23213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58"/>
          <p:cNvSpPr txBox="1">
            <a:spLocks noGrp="1"/>
          </p:cNvSpPr>
          <p:nvPr>
            <p:ph type="title"/>
          </p:nvPr>
        </p:nvSpPr>
        <p:spPr>
          <a:xfrm>
            <a:off x="0" y="55500"/>
            <a:ext cx="12192000" cy="763600"/>
          </a:xfrm>
          <a:prstGeom prst="rect">
            <a:avLst/>
          </a:prstGeom>
          <a:solidFill>
            <a:srgbClr val="00146D"/>
          </a:solidFill>
          <a:ln>
            <a:noFill/>
          </a:ln>
        </p:spPr>
        <p:txBody>
          <a:bodyPr spcFirstLastPara="1" vert="horz" wrap="square" lIns="121900" tIns="121900" rIns="121900" bIns="121900" rtlCol="0" anchor="t" anchorCtr="0">
            <a:normAutofit fontScale="90000"/>
          </a:bodyPr>
          <a:lstStyle/>
          <a:p>
            <a:pPr>
              <a:lnSpc>
                <a:spcPct val="100000"/>
              </a:lnSpc>
              <a:buSzPct val="111111"/>
            </a:pPr>
            <a:r>
              <a:rPr lang="en-US" b="1">
                <a:solidFill>
                  <a:schemeClr val="lt1"/>
                </a:solidFill>
              </a:rPr>
              <a:t>New Direct File Tool</a:t>
            </a:r>
            <a:endParaRPr b="1">
              <a:solidFill>
                <a:schemeClr val="lt1"/>
              </a:solidFill>
            </a:endParaRPr>
          </a:p>
        </p:txBody>
      </p:sp>
      <p:sp>
        <p:nvSpPr>
          <p:cNvPr id="748" name="Google Shape;748;p58"/>
          <p:cNvSpPr txBox="1">
            <a:spLocks noGrp="1"/>
          </p:cNvSpPr>
          <p:nvPr>
            <p:ph type="body" idx="1"/>
          </p:nvPr>
        </p:nvSpPr>
        <p:spPr>
          <a:xfrm>
            <a:off x="232133" y="0"/>
            <a:ext cx="9457200" cy="6462000"/>
          </a:xfrm>
          <a:prstGeom prst="rect">
            <a:avLst/>
          </a:prstGeom>
          <a:noFill/>
          <a:ln>
            <a:noFill/>
          </a:ln>
        </p:spPr>
        <p:txBody>
          <a:bodyPr spcFirstLastPara="1" vert="horz" wrap="square" lIns="121900" tIns="121900" rIns="121900" bIns="121900" rtlCol="0" anchor="t" anchorCtr="0">
            <a:normAutofit fontScale="32500" lnSpcReduction="20000"/>
          </a:bodyPr>
          <a:lstStyle/>
          <a:p>
            <a:pPr marL="0" indent="0">
              <a:lnSpc>
                <a:spcPct val="115000"/>
              </a:lnSpc>
              <a:spcBef>
                <a:spcPts val="0"/>
              </a:spcBef>
              <a:buSzPts val="1800"/>
              <a:buNone/>
            </a:pPr>
            <a:endParaRPr sz="933" dirty="0">
              <a:solidFill>
                <a:schemeClr val="dk1"/>
              </a:solidFill>
            </a:endParaRPr>
          </a:p>
          <a:p>
            <a:pPr marL="0" indent="0">
              <a:lnSpc>
                <a:spcPct val="115000"/>
              </a:lnSpc>
              <a:spcBef>
                <a:spcPts val="1600"/>
              </a:spcBef>
              <a:buSzPts val="1800"/>
              <a:buNone/>
            </a:pPr>
            <a:endParaRPr sz="933" dirty="0">
              <a:solidFill>
                <a:schemeClr val="dk1"/>
              </a:solidFill>
            </a:endParaRPr>
          </a:p>
          <a:p>
            <a:pPr marL="0" indent="0">
              <a:lnSpc>
                <a:spcPct val="115000"/>
              </a:lnSpc>
              <a:spcBef>
                <a:spcPts val="1600"/>
              </a:spcBef>
              <a:buSzPts val="1800"/>
              <a:buNone/>
            </a:pPr>
            <a:endParaRPr sz="933" dirty="0">
              <a:solidFill>
                <a:schemeClr val="dk1"/>
              </a:solidFill>
            </a:endParaRPr>
          </a:p>
          <a:p>
            <a:pPr marL="0" indent="0">
              <a:lnSpc>
                <a:spcPct val="115000"/>
              </a:lnSpc>
              <a:spcBef>
                <a:spcPts val="1600"/>
              </a:spcBef>
              <a:buSzPts val="1800"/>
              <a:buNone/>
            </a:pPr>
            <a:r>
              <a:rPr lang="en-US" sz="133" dirty="0">
                <a:solidFill>
                  <a:schemeClr val="dk1"/>
                </a:solidFill>
              </a:rPr>
              <a:t>FR</a:t>
            </a:r>
            <a:endParaRPr sz="133" dirty="0">
              <a:solidFill>
                <a:schemeClr val="dk1"/>
              </a:solidFill>
            </a:endParaRPr>
          </a:p>
          <a:p>
            <a:pPr marL="0" indent="0">
              <a:lnSpc>
                <a:spcPct val="115000"/>
              </a:lnSpc>
              <a:spcBef>
                <a:spcPts val="1600"/>
              </a:spcBef>
              <a:buSzPts val="1800"/>
              <a:buNone/>
            </a:pPr>
            <a:endParaRPr sz="943" dirty="0">
              <a:solidFill>
                <a:schemeClr val="dk1"/>
              </a:solidFill>
            </a:endParaRPr>
          </a:p>
          <a:p>
            <a:pPr marL="0" indent="0">
              <a:lnSpc>
                <a:spcPct val="115000"/>
              </a:lnSpc>
              <a:spcBef>
                <a:spcPts val="1600"/>
              </a:spcBef>
              <a:buSzPct val="121889"/>
              <a:buNone/>
            </a:pPr>
            <a:r>
              <a:rPr lang="en-US" sz="7876" b="1" dirty="0">
                <a:solidFill>
                  <a:schemeClr val="dk1"/>
                </a:solidFill>
              </a:rPr>
              <a:t>    </a:t>
            </a:r>
            <a:r>
              <a:rPr lang="en-US" sz="7876" b="1" dirty="0">
                <a:solidFill>
                  <a:schemeClr val="dk1"/>
                </a:solidFill>
                <a:latin typeface="Calibri"/>
                <a:ea typeface="Calibri"/>
                <a:cs typeface="Calibri"/>
                <a:sym typeface="Calibri"/>
              </a:rPr>
              <a:t>Available in 24 states:</a:t>
            </a:r>
            <a:endParaRPr sz="7876" b="1" dirty="0">
              <a:solidFill>
                <a:schemeClr val="dk1"/>
              </a:solidFill>
              <a:latin typeface="Calibri"/>
              <a:ea typeface="Calibri"/>
              <a:cs typeface="Calibri"/>
              <a:sym typeface="Calibri"/>
            </a:endParaRPr>
          </a:p>
          <a:p>
            <a:pPr marL="0" indent="609585">
              <a:lnSpc>
                <a:spcPct val="115000"/>
              </a:lnSpc>
              <a:spcBef>
                <a:spcPts val="1600"/>
              </a:spcBef>
              <a:buSzPct val="114158"/>
              <a:buNone/>
            </a:pPr>
            <a:r>
              <a:rPr lang="en-US" sz="8409" dirty="0">
                <a:solidFill>
                  <a:schemeClr val="dk1"/>
                </a:solidFill>
                <a:highlight>
                  <a:srgbClr val="FFFFFF"/>
                </a:highlight>
                <a:latin typeface="Calibri"/>
                <a:ea typeface="Calibri"/>
                <a:cs typeface="Calibri"/>
                <a:sym typeface="Calibri"/>
              </a:rPr>
              <a:t>Alaska, Arizona, California  </a:t>
            </a:r>
            <a:endParaRPr sz="8409" dirty="0">
              <a:solidFill>
                <a:schemeClr val="dk1"/>
              </a:solidFill>
              <a:highlight>
                <a:srgbClr val="FFFFFF"/>
              </a:highlight>
              <a:latin typeface="Calibri"/>
              <a:ea typeface="Calibri"/>
              <a:cs typeface="Calibri"/>
              <a:sym typeface="Calibri"/>
            </a:endParaRPr>
          </a:p>
          <a:p>
            <a:pPr marL="0" indent="609585">
              <a:lnSpc>
                <a:spcPct val="115000"/>
              </a:lnSpc>
              <a:buSzPct val="114158"/>
              <a:buNone/>
            </a:pPr>
            <a:r>
              <a:rPr lang="en-US" sz="8409" dirty="0">
                <a:solidFill>
                  <a:schemeClr val="dk1"/>
                </a:solidFill>
                <a:highlight>
                  <a:srgbClr val="FFFFFF"/>
                </a:highlight>
                <a:latin typeface="Calibri"/>
                <a:ea typeface="Calibri"/>
                <a:cs typeface="Calibri"/>
                <a:sym typeface="Calibri"/>
              </a:rPr>
              <a:t>Connecticut, Florida, Idaho</a:t>
            </a:r>
            <a:endParaRPr sz="8409" dirty="0">
              <a:solidFill>
                <a:schemeClr val="dk1"/>
              </a:solidFill>
              <a:highlight>
                <a:srgbClr val="FFFFFF"/>
              </a:highlight>
              <a:latin typeface="Calibri"/>
              <a:ea typeface="Calibri"/>
              <a:cs typeface="Calibri"/>
              <a:sym typeface="Calibri"/>
            </a:endParaRPr>
          </a:p>
          <a:p>
            <a:pPr marL="0" indent="609585">
              <a:lnSpc>
                <a:spcPct val="115000"/>
              </a:lnSpc>
              <a:buSzPct val="114158"/>
              <a:buNone/>
            </a:pPr>
            <a:r>
              <a:rPr lang="en-US" sz="8409" dirty="0">
                <a:solidFill>
                  <a:schemeClr val="dk1"/>
                </a:solidFill>
                <a:highlight>
                  <a:srgbClr val="FFFFFF"/>
                </a:highlight>
                <a:latin typeface="Calibri"/>
                <a:ea typeface="Calibri"/>
                <a:cs typeface="Calibri"/>
                <a:sym typeface="Calibri"/>
              </a:rPr>
              <a:t>Kansas, Maine, Massachusetts </a:t>
            </a:r>
            <a:endParaRPr sz="8409" dirty="0">
              <a:solidFill>
                <a:schemeClr val="dk1"/>
              </a:solidFill>
              <a:highlight>
                <a:srgbClr val="FFFFFF"/>
              </a:highlight>
              <a:latin typeface="Calibri"/>
              <a:ea typeface="Calibri"/>
              <a:cs typeface="Calibri"/>
              <a:sym typeface="Calibri"/>
            </a:endParaRPr>
          </a:p>
          <a:p>
            <a:pPr marL="0" indent="609585">
              <a:lnSpc>
                <a:spcPct val="115000"/>
              </a:lnSpc>
              <a:buSzPct val="114158"/>
              <a:buNone/>
            </a:pPr>
            <a:r>
              <a:rPr lang="en-US" sz="8409" dirty="0">
                <a:solidFill>
                  <a:schemeClr val="dk1"/>
                </a:solidFill>
                <a:highlight>
                  <a:srgbClr val="FFFFFF"/>
                </a:highlight>
                <a:latin typeface="Calibri"/>
                <a:ea typeface="Calibri"/>
                <a:cs typeface="Calibri"/>
                <a:sym typeface="Calibri"/>
              </a:rPr>
              <a:t>Nevada, New Hampshire, New Jersey</a:t>
            </a:r>
            <a:endParaRPr sz="8409" dirty="0">
              <a:solidFill>
                <a:schemeClr val="dk1"/>
              </a:solidFill>
              <a:highlight>
                <a:srgbClr val="FFFFFF"/>
              </a:highlight>
              <a:latin typeface="Calibri"/>
              <a:ea typeface="Calibri"/>
              <a:cs typeface="Calibri"/>
              <a:sym typeface="Calibri"/>
            </a:endParaRPr>
          </a:p>
          <a:p>
            <a:pPr marL="0" indent="609585">
              <a:lnSpc>
                <a:spcPct val="115000"/>
              </a:lnSpc>
              <a:buSzPct val="114158"/>
              <a:buNone/>
            </a:pPr>
            <a:r>
              <a:rPr lang="en-US" sz="8409" dirty="0">
                <a:highlight>
                  <a:srgbClr val="FFFFFF"/>
                </a:highlight>
                <a:latin typeface="Calibri"/>
                <a:ea typeface="Calibri"/>
                <a:cs typeface="Calibri"/>
                <a:sym typeface="Calibri"/>
              </a:rPr>
              <a:t>New York, New Mexico, North Carolina</a:t>
            </a:r>
            <a:endParaRPr sz="8409" b="1" u="sng" dirty="0">
              <a:highlight>
                <a:srgbClr val="FFFFFF"/>
              </a:highlight>
              <a:latin typeface="Calibri"/>
              <a:ea typeface="Calibri"/>
              <a:cs typeface="Calibri"/>
              <a:sym typeface="Calibri"/>
            </a:endParaRPr>
          </a:p>
          <a:p>
            <a:pPr marL="0" indent="609585">
              <a:lnSpc>
                <a:spcPct val="115000"/>
              </a:lnSpc>
              <a:buSzPct val="114158"/>
              <a:buNone/>
            </a:pPr>
            <a:r>
              <a:rPr lang="en-US" sz="8409" dirty="0">
                <a:solidFill>
                  <a:schemeClr val="dk1"/>
                </a:solidFill>
                <a:highlight>
                  <a:srgbClr val="FFFFFF"/>
                </a:highlight>
                <a:latin typeface="Calibri"/>
                <a:ea typeface="Calibri"/>
                <a:cs typeface="Calibri"/>
                <a:sym typeface="Calibri"/>
              </a:rPr>
              <a:t>Oregon, Pennsylvania, South Dakota</a:t>
            </a:r>
            <a:endParaRPr sz="8409" dirty="0">
              <a:solidFill>
                <a:schemeClr val="dk1"/>
              </a:solidFill>
              <a:highlight>
                <a:srgbClr val="FFFFFF"/>
              </a:highlight>
              <a:latin typeface="Calibri"/>
              <a:ea typeface="Calibri"/>
              <a:cs typeface="Calibri"/>
              <a:sym typeface="Calibri"/>
            </a:endParaRPr>
          </a:p>
          <a:p>
            <a:pPr marL="0" indent="609585">
              <a:lnSpc>
                <a:spcPct val="115000"/>
              </a:lnSpc>
              <a:buSzPct val="114158"/>
              <a:buNone/>
            </a:pPr>
            <a:r>
              <a:rPr lang="en-US" sz="8409" dirty="0">
                <a:solidFill>
                  <a:schemeClr val="dk1"/>
                </a:solidFill>
                <a:highlight>
                  <a:srgbClr val="FFFFFF"/>
                </a:highlight>
                <a:latin typeface="Calibri"/>
                <a:ea typeface="Calibri"/>
                <a:cs typeface="Calibri"/>
                <a:sym typeface="Calibri"/>
              </a:rPr>
              <a:t>Tennessee, Texas, Washington state</a:t>
            </a:r>
            <a:endParaRPr sz="8409" dirty="0">
              <a:solidFill>
                <a:schemeClr val="dk1"/>
              </a:solidFill>
              <a:highlight>
                <a:srgbClr val="FFFFFF"/>
              </a:highlight>
              <a:latin typeface="Calibri"/>
              <a:ea typeface="Calibri"/>
              <a:cs typeface="Calibri"/>
              <a:sym typeface="Calibri"/>
            </a:endParaRPr>
          </a:p>
          <a:p>
            <a:pPr marL="0" indent="609585">
              <a:lnSpc>
                <a:spcPct val="115000"/>
              </a:lnSpc>
              <a:buSzPct val="114158"/>
              <a:buNone/>
            </a:pPr>
            <a:r>
              <a:rPr lang="en-US" sz="8409" dirty="0">
                <a:solidFill>
                  <a:schemeClr val="dk1"/>
                </a:solidFill>
                <a:highlight>
                  <a:srgbClr val="FFFFFF"/>
                </a:highlight>
                <a:latin typeface="Calibri"/>
                <a:ea typeface="Calibri"/>
                <a:cs typeface="Calibri"/>
                <a:sym typeface="Calibri"/>
              </a:rPr>
              <a:t>Wisconsin, Wyoming</a:t>
            </a:r>
            <a:endParaRPr sz="8409" dirty="0">
              <a:solidFill>
                <a:schemeClr val="dk1"/>
              </a:solidFill>
              <a:latin typeface="Calibri"/>
              <a:ea typeface="Calibri"/>
              <a:cs typeface="Calibri"/>
              <a:sym typeface="Calibri"/>
            </a:endParaRPr>
          </a:p>
          <a:p>
            <a:pPr marL="0" indent="0">
              <a:lnSpc>
                <a:spcPct val="115000"/>
              </a:lnSpc>
              <a:spcAft>
                <a:spcPts val="1600"/>
              </a:spcAft>
              <a:buSzPts val="1800"/>
              <a:buNone/>
            </a:pPr>
            <a:endParaRPr dirty="0"/>
          </a:p>
        </p:txBody>
      </p:sp>
      <p:sp>
        <p:nvSpPr>
          <p:cNvPr id="749" name="Google Shape;749;p58"/>
          <p:cNvSpPr txBox="1"/>
          <p:nvPr/>
        </p:nvSpPr>
        <p:spPr>
          <a:xfrm>
            <a:off x="7026112" y="1107867"/>
            <a:ext cx="5165888" cy="4200084"/>
          </a:xfrm>
          <a:prstGeom prst="rect">
            <a:avLst/>
          </a:prstGeom>
          <a:noFill/>
          <a:ln>
            <a:noFill/>
          </a:ln>
        </p:spPr>
        <p:txBody>
          <a:bodyPr spcFirstLastPara="1" wrap="square" lIns="121900" tIns="121900" rIns="121900" bIns="121900" anchor="t" anchorCtr="0">
            <a:spAutoFit/>
          </a:bodyPr>
          <a:lstStyle/>
          <a:p>
            <a:pPr marL="609585" indent="-457189">
              <a:buClr>
                <a:schemeClr val="dk1"/>
              </a:buClr>
              <a:buSzPts val="1800"/>
              <a:buFont typeface="Calibri"/>
              <a:buChar char="●"/>
            </a:pPr>
            <a:r>
              <a:rPr lang="en-US" sz="2400" dirty="0">
                <a:solidFill>
                  <a:schemeClr val="dk1"/>
                </a:solidFill>
                <a:latin typeface="Calibri"/>
                <a:ea typeface="Calibri"/>
                <a:cs typeface="Calibri"/>
                <a:sym typeface="Calibri"/>
              </a:rPr>
              <a:t>Self-employed taxpayers cannot use Direct File</a:t>
            </a:r>
            <a:endParaRPr sz="2400" dirty="0">
              <a:solidFill>
                <a:schemeClr val="dk1"/>
              </a:solidFill>
              <a:latin typeface="Calibri"/>
              <a:ea typeface="Calibri"/>
              <a:cs typeface="Calibri"/>
              <a:sym typeface="Calibri"/>
            </a:endParaRPr>
          </a:p>
          <a:p>
            <a:pPr marL="609585" indent="-457189">
              <a:buClr>
                <a:schemeClr val="dk1"/>
              </a:buClr>
              <a:buSzPts val="1800"/>
              <a:buFont typeface="Calibri"/>
              <a:buChar char="●"/>
            </a:pPr>
            <a:r>
              <a:rPr lang="en-US" sz="2400" dirty="0">
                <a:solidFill>
                  <a:schemeClr val="dk1"/>
                </a:solidFill>
                <a:latin typeface="Calibri"/>
                <a:ea typeface="Calibri"/>
                <a:cs typeface="Calibri"/>
                <a:sym typeface="Calibri"/>
              </a:rPr>
              <a:t>Cannot claim Educational Tax Credits</a:t>
            </a:r>
            <a:endParaRPr sz="2400" dirty="0">
              <a:solidFill>
                <a:schemeClr val="dk1"/>
              </a:solidFill>
              <a:latin typeface="Calibri"/>
              <a:ea typeface="Calibri"/>
              <a:cs typeface="Calibri"/>
              <a:sym typeface="Calibri"/>
            </a:endParaRPr>
          </a:p>
          <a:p>
            <a:pPr marL="609585" indent="-457189">
              <a:buClr>
                <a:schemeClr val="dk1"/>
              </a:buClr>
              <a:buSzPts val="1800"/>
              <a:buFont typeface="Calibri"/>
              <a:buChar char="●"/>
            </a:pPr>
            <a:r>
              <a:rPr lang="en-US" sz="2400" dirty="0">
                <a:solidFill>
                  <a:schemeClr val="dk1"/>
                </a:solidFill>
                <a:latin typeface="Calibri"/>
                <a:ea typeface="Calibri"/>
                <a:cs typeface="Calibri"/>
                <a:sym typeface="Calibri"/>
              </a:rPr>
              <a:t>In English + Spanish</a:t>
            </a:r>
            <a:endParaRPr sz="2400" dirty="0">
              <a:solidFill>
                <a:schemeClr val="dk1"/>
              </a:solidFill>
              <a:latin typeface="Calibri"/>
              <a:ea typeface="Calibri"/>
              <a:cs typeface="Calibri"/>
              <a:sym typeface="Calibri"/>
            </a:endParaRPr>
          </a:p>
          <a:p>
            <a:pPr marL="609585" indent="-457189">
              <a:buClr>
                <a:schemeClr val="dk1"/>
              </a:buClr>
              <a:buSzPts val="1800"/>
              <a:buFont typeface="Calibri"/>
              <a:buChar char="●"/>
            </a:pPr>
            <a:r>
              <a:rPr lang="en-US" sz="2400" dirty="0">
                <a:solidFill>
                  <a:schemeClr val="dk1"/>
                </a:solidFill>
                <a:latin typeface="Calibri"/>
                <a:ea typeface="Calibri"/>
                <a:cs typeface="Calibri"/>
                <a:sym typeface="Calibri"/>
              </a:rPr>
              <a:t>Child Tax Credit, EITC, &amp; Other Dependent </a:t>
            </a:r>
            <a:endParaRPr sz="2400" dirty="0">
              <a:solidFill>
                <a:schemeClr val="dk1"/>
              </a:solidFill>
              <a:latin typeface="Calibri"/>
              <a:ea typeface="Calibri"/>
              <a:cs typeface="Calibri"/>
              <a:sym typeface="Calibri"/>
            </a:endParaRPr>
          </a:p>
          <a:p>
            <a:pPr marL="609585" indent="-457189">
              <a:buClr>
                <a:schemeClr val="dk1"/>
              </a:buClr>
              <a:buSzPts val="1800"/>
              <a:buFont typeface="Calibri"/>
              <a:buChar char="●"/>
            </a:pPr>
            <a:r>
              <a:rPr lang="en-US" sz="2400" dirty="0">
                <a:solidFill>
                  <a:schemeClr val="dk1"/>
                </a:solidFill>
                <a:latin typeface="Calibri"/>
                <a:ea typeface="Calibri"/>
                <a:cs typeface="Calibri"/>
                <a:sym typeface="Calibri"/>
              </a:rPr>
              <a:t>Social Security &amp; Interest Income</a:t>
            </a:r>
            <a:endParaRPr sz="2400" dirty="0">
              <a:solidFill>
                <a:schemeClr val="dk1"/>
              </a:solidFill>
              <a:latin typeface="Calibri"/>
              <a:ea typeface="Calibri"/>
              <a:cs typeface="Calibri"/>
              <a:sym typeface="Calibri"/>
            </a:endParaRPr>
          </a:p>
          <a:p>
            <a:pPr marL="609585">
              <a:buClr>
                <a:srgbClr val="000000"/>
              </a:buClr>
              <a:buSzPts val="1800"/>
            </a:pPr>
            <a:endParaRPr sz="2400" dirty="0">
              <a:solidFill>
                <a:schemeClr val="dk1"/>
              </a:solidFill>
              <a:latin typeface="Calibri"/>
              <a:ea typeface="Calibri"/>
              <a:cs typeface="Calibri"/>
              <a:sym typeface="Calibri"/>
            </a:endParaRPr>
          </a:p>
          <a:p>
            <a:pPr>
              <a:lnSpc>
                <a:spcPct val="115000"/>
              </a:lnSpc>
              <a:spcAft>
                <a:spcPts val="1600"/>
              </a:spcAft>
              <a:buClr>
                <a:srgbClr val="000000"/>
              </a:buClr>
              <a:buSzPts val="1800"/>
            </a:pPr>
            <a:endParaRPr sz="2400" dirty="0">
              <a:solidFill>
                <a:schemeClr val="dk2"/>
              </a:solidFill>
              <a:latin typeface="Arial"/>
              <a:ea typeface="Arial"/>
              <a:cs typeface="Arial"/>
              <a:sym typeface="Arial"/>
            </a:endParaRPr>
          </a:p>
        </p:txBody>
      </p:sp>
      <p:pic>
        <p:nvPicPr>
          <p:cNvPr id="750" name="Google Shape;750;p58"/>
          <p:cNvPicPr preferRelativeResize="0"/>
          <p:nvPr/>
        </p:nvPicPr>
        <p:blipFill rotWithShape="1">
          <a:blip r:embed="rId3">
            <a:alphaModFix/>
          </a:blip>
          <a:srcRect l="56030"/>
          <a:stretch/>
        </p:blipFill>
        <p:spPr>
          <a:xfrm>
            <a:off x="5241304" y="55501"/>
            <a:ext cx="1784809" cy="3373499"/>
          </a:xfrm>
          <a:prstGeom prst="rect">
            <a:avLst/>
          </a:prstGeom>
          <a:noFill/>
          <a:ln>
            <a:noFill/>
          </a:ln>
        </p:spPr>
      </p:pic>
      <p:sp>
        <p:nvSpPr>
          <p:cNvPr id="751" name="Google Shape;751;p58"/>
          <p:cNvSpPr txBox="1"/>
          <p:nvPr/>
        </p:nvSpPr>
        <p:spPr>
          <a:xfrm>
            <a:off x="5404703" y="5499101"/>
            <a:ext cx="6368000" cy="962900"/>
          </a:xfrm>
          <a:prstGeom prst="rect">
            <a:avLst/>
          </a:prstGeom>
          <a:noFill/>
          <a:ln w="3810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marL="152396" algn="ctr">
              <a:lnSpc>
                <a:spcPct val="115000"/>
              </a:lnSpc>
              <a:buClr>
                <a:schemeClr val="dk2"/>
              </a:buClr>
              <a:buSzPts val="1800"/>
            </a:pPr>
            <a:r>
              <a:rPr lang="en-US" sz="3200" b="1" u="sng" dirty="0">
                <a:solidFill>
                  <a:srgbClr val="FF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https://directfile.irs.gov/</a:t>
            </a:r>
            <a:r>
              <a:rPr lang="en-US" sz="3200" b="1" dirty="0">
                <a:solidFill>
                  <a:srgbClr val="FF0000"/>
                </a:solidFill>
                <a:latin typeface="Arial"/>
                <a:ea typeface="Arial"/>
                <a:cs typeface="Arial"/>
                <a:sym typeface="Arial"/>
              </a:rPr>
              <a:t> </a:t>
            </a:r>
            <a:endParaRPr sz="2400" dirty="0">
              <a:solidFill>
                <a:schemeClr val="dk2"/>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19763E42-69EA-ADCE-D3A2-E7A53FDDACED}"/>
              </a:ext>
            </a:extLst>
          </p:cNvPr>
          <p:cNvSpPr>
            <a:spLocks noGrp="1"/>
          </p:cNvSpPr>
          <p:nvPr>
            <p:ph type="title"/>
          </p:nvPr>
        </p:nvSpPr>
        <p:spPr>
          <a:xfrm>
            <a:off x="2389717" y="4800600"/>
            <a:ext cx="7315200" cy="566739"/>
          </a:xfrm>
        </p:spPr>
        <p:txBody>
          <a:bodyPr/>
          <a:lstStyle/>
          <a:p>
            <a:endParaRPr lang="en-US"/>
          </a:p>
        </p:txBody>
      </p:sp>
      <p:pic>
        <p:nvPicPr>
          <p:cNvPr id="10" name="Picture Placeholder 9" descr="A few black text on a white background&#10;&#10;AI-generated content may be incorrect.">
            <a:extLst>
              <a:ext uri="{FF2B5EF4-FFF2-40B4-BE49-F238E27FC236}">
                <a16:creationId xmlns:a16="http://schemas.microsoft.com/office/drawing/2014/main" id="{5F1B517F-F8E3-8B61-9941-01AF2AE38A15}"/>
              </a:ext>
            </a:extLst>
          </p:cNvPr>
          <p:cNvPicPr>
            <a:picLocks noGrp="1" noChangeAspect="1"/>
          </p:cNvPicPr>
          <p:nvPr>
            <p:ph type="pic" idx="1"/>
          </p:nvPr>
        </p:nvPicPr>
        <p:blipFill>
          <a:blip r:embed="rId2"/>
          <a:srcRect t="12451"/>
          <a:stretch/>
        </p:blipFill>
        <p:spPr>
          <a:xfrm>
            <a:off x="315384" y="4279901"/>
            <a:ext cx="6352117" cy="2605319"/>
          </a:xfrm>
          <a:noFill/>
        </p:spPr>
      </p:pic>
      <p:pic>
        <p:nvPicPr>
          <p:cNvPr id="12" name="Picture 11" descr="A screenshot of a phone&#10;&#10;AI-generated content may be incorrect.">
            <a:extLst>
              <a:ext uri="{FF2B5EF4-FFF2-40B4-BE49-F238E27FC236}">
                <a16:creationId xmlns:a16="http://schemas.microsoft.com/office/drawing/2014/main" id="{15B7E689-04BE-2D1D-CEF7-E2643FBCCDD1}"/>
              </a:ext>
            </a:extLst>
          </p:cNvPr>
          <p:cNvPicPr>
            <a:picLocks noChangeAspect="1"/>
          </p:cNvPicPr>
          <p:nvPr/>
        </p:nvPicPr>
        <p:blipFill>
          <a:blip r:embed="rId3"/>
          <a:stretch>
            <a:fillRect/>
          </a:stretch>
        </p:blipFill>
        <p:spPr>
          <a:xfrm>
            <a:off x="315383" y="1147569"/>
            <a:ext cx="6352117" cy="3442799"/>
          </a:xfrm>
          <a:prstGeom prst="rect">
            <a:avLst/>
          </a:prstGeom>
        </p:spPr>
      </p:pic>
      <p:sp>
        <p:nvSpPr>
          <p:cNvPr id="13" name="TextBox 12">
            <a:extLst>
              <a:ext uri="{FF2B5EF4-FFF2-40B4-BE49-F238E27FC236}">
                <a16:creationId xmlns:a16="http://schemas.microsoft.com/office/drawing/2014/main" id="{DFECF8DD-3D18-50D0-79FC-0E1EA660B64D}"/>
              </a:ext>
            </a:extLst>
          </p:cNvPr>
          <p:cNvSpPr txBox="1"/>
          <p:nvPr/>
        </p:nvSpPr>
        <p:spPr>
          <a:xfrm>
            <a:off x="165099" y="449943"/>
            <a:ext cx="9385300" cy="748988"/>
          </a:xfrm>
          <a:prstGeom prst="rect">
            <a:avLst/>
          </a:prstGeom>
          <a:noFill/>
        </p:spPr>
        <p:txBody>
          <a:bodyPr wrap="square" rtlCol="0">
            <a:spAutoFit/>
          </a:bodyPr>
          <a:lstStyle/>
          <a:p>
            <a:r>
              <a:rPr lang="en-US" sz="4267" b="1" dirty="0">
                <a:ln w="12700">
                  <a:solidFill>
                    <a:schemeClr val="accent1"/>
                  </a:solidFill>
                  <a:prstDash val="solid"/>
                </a:ln>
                <a:solidFill>
                  <a:srgbClr val="7030A0"/>
                </a:solidFill>
                <a:effectLst>
                  <a:outerShdw dist="38100" dir="2640000" algn="bl" rotWithShape="0">
                    <a:schemeClr val="accent1"/>
                  </a:outerShdw>
                </a:effectLst>
              </a:rPr>
              <a:t>Taxpayer Advocate Service (TAS)</a:t>
            </a:r>
          </a:p>
        </p:txBody>
      </p:sp>
      <p:sp>
        <p:nvSpPr>
          <p:cNvPr id="16" name="TextBox 15">
            <a:extLst>
              <a:ext uri="{FF2B5EF4-FFF2-40B4-BE49-F238E27FC236}">
                <a16:creationId xmlns:a16="http://schemas.microsoft.com/office/drawing/2014/main" id="{8E48673D-A0AA-FA1C-F28B-3FF949C6FFD0}"/>
              </a:ext>
            </a:extLst>
          </p:cNvPr>
          <p:cNvSpPr txBox="1"/>
          <p:nvPr/>
        </p:nvSpPr>
        <p:spPr>
          <a:xfrm>
            <a:off x="7226299" y="1490661"/>
            <a:ext cx="4965700" cy="4142031"/>
          </a:xfrm>
          <a:prstGeom prst="rect">
            <a:avLst/>
          </a:prstGeom>
          <a:noFill/>
        </p:spPr>
        <p:txBody>
          <a:bodyPr wrap="square">
            <a:spAutoFit/>
          </a:bodyPr>
          <a:lstStyle/>
          <a:p>
            <a:pPr fontAlgn="base">
              <a:lnSpc>
                <a:spcPts val="2500"/>
              </a:lnSpc>
              <a:spcAft>
                <a:spcPts val="2000"/>
              </a:spcAft>
            </a:pPr>
            <a:r>
              <a:rPr lang="en-US" sz="2667" dirty="0">
                <a:solidFill>
                  <a:srgbClr val="000000"/>
                </a:solidFill>
                <a:latin typeface="+mj-lt"/>
              </a:rPr>
              <a:t>Congress created the Office of the National Taxpayer Advocate </a:t>
            </a:r>
            <a:r>
              <a:rPr lang="en-US" sz="2667" dirty="0">
                <a:latin typeface="+mj-lt"/>
              </a:rPr>
              <a:t>in 1998</a:t>
            </a:r>
            <a:r>
              <a:rPr lang="en-US" sz="2667" dirty="0">
                <a:solidFill>
                  <a:srgbClr val="000000"/>
                </a:solidFill>
                <a:latin typeface="+mj-lt"/>
              </a:rPr>
              <a:t>. The law also provides Local Taxpayer Advocates in each state, the District of Columbia, and Puerto Rico.</a:t>
            </a:r>
          </a:p>
          <a:p>
            <a:pPr fontAlgn="base">
              <a:lnSpc>
                <a:spcPts val="2500"/>
              </a:lnSpc>
              <a:spcAft>
                <a:spcPts val="2000"/>
              </a:spcAft>
            </a:pPr>
            <a:r>
              <a:rPr lang="en-US" sz="2667" dirty="0">
                <a:solidFill>
                  <a:srgbClr val="000000"/>
                </a:solidFill>
                <a:latin typeface="+mj-lt"/>
              </a:rPr>
              <a:t>TAS serves taxpayers who need help with IRS tax matters</a:t>
            </a:r>
            <a:r>
              <a:rPr lang="en-US" sz="2667" dirty="0">
                <a:latin typeface="+mj-lt"/>
              </a:rPr>
              <a:t> </a:t>
            </a:r>
            <a:r>
              <a:rPr lang="en-US" sz="2667" dirty="0">
                <a:solidFill>
                  <a:srgbClr val="000000"/>
                </a:solidFill>
                <a:latin typeface="+mj-lt"/>
              </a:rPr>
              <a:t>and protects taxpayer rights.</a:t>
            </a:r>
          </a:p>
          <a:p>
            <a:pPr fontAlgn="base">
              <a:lnSpc>
                <a:spcPts val="2500"/>
              </a:lnSpc>
              <a:spcAft>
                <a:spcPts val="2000"/>
              </a:spcAft>
            </a:pPr>
            <a:r>
              <a:rPr lang="en-US" sz="2667" dirty="0">
                <a:solidFill>
                  <a:srgbClr val="000000"/>
                </a:solidFill>
                <a:latin typeface="+mj-lt"/>
              </a:rPr>
              <a:t>TAS is Your Voice at the IRS. </a:t>
            </a:r>
            <a:r>
              <a:rPr lang="en-US" sz="2667" dirty="0">
                <a:latin typeface="+mj-lt"/>
              </a:rPr>
              <a:t>C</a:t>
            </a:r>
            <a:r>
              <a:rPr lang="en-US" sz="2667" dirty="0">
                <a:solidFill>
                  <a:srgbClr val="000000"/>
                </a:solidFill>
                <a:latin typeface="+mj-lt"/>
              </a:rPr>
              <a:t>ontact your </a:t>
            </a:r>
            <a:r>
              <a:rPr lang="en-US" sz="2667" dirty="0">
                <a:solidFill>
                  <a:srgbClr val="5085A5"/>
                </a:solidFill>
                <a:latin typeface="+mj-lt"/>
                <a:hlinkClick r:id="rId4" tooltip="local TAS Office"/>
              </a:rPr>
              <a:t>local TAS office</a:t>
            </a:r>
            <a:r>
              <a:rPr lang="en-US" sz="2667" dirty="0">
                <a:solidFill>
                  <a:srgbClr val="000000"/>
                </a:solidFill>
                <a:latin typeface="+mj-lt"/>
              </a:rPr>
              <a:t>.</a:t>
            </a:r>
          </a:p>
        </p:txBody>
      </p:sp>
    </p:spTree>
    <p:extLst>
      <p:ext uri="{BB962C8B-B14F-4D97-AF65-F5344CB8AC3E}">
        <p14:creationId xmlns:p14="http://schemas.microsoft.com/office/powerpoint/2010/main" val="43291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56"/>
          <p:cNvSpPr txBox="1">
            <a:spLocks noGrp="1"/>
          </p:cNvSpPr>
          <p:nvPr>
            <p:ph type="title"/>
          </p:nvPr>
        </p:nvSpPr>
        <p:spPr>
          <a:xfrm>
            <a:off x="0" y="0"/>
            <a:ext cx="12192000" cy="909600"/>
          </a:xfrm>
          <a:prstGeom prst="rect">
            <a:avLst/>
          </a:prstGeom>
          <a:solidFill>
            <a:srgbClr val="00146D"/>
          </a:solidFill>
          <a:ln>
            <a:noFill/>
          </a:ln>
        </p:spPr>
        <p:txBody>
          <a:bodyPr spcFirstLastPara="1" vert="horz" wrap="square" lIns="91433" tIns="45700" rIns="91433" bIns="45700" rtlCol="0" anchor="ctr" anchorCtr="0">
            <a:noAutofit/>
          </a:bodyPr>
          <a:lstStyle/>
          <a:p>
            <a:pPr algn="l">
              <a:buSzPts val="990"/>
            </a:pPr>
            <a:r>
              <a:rPr lang="en-US" sz="5520" b="1">
                <a:solidFill>
                  <a:schemeClr val="lt1"/>
                </a:solidFill>
                <a:latin typeface="Calibri"/>
                <a:ea typeface="Calibri"/>
                <a:cs typeface="Calibri"/>
                <a:sym typeface="Calibri"/>
              </a:rPr>
              <a:t>Resources </a:t>
            </a:r>
            <a:endParaRPr sz="5787">
              <a:solidFill>
                <a:srgbClr val="31003A"/>
              </a:solidFill>
              <a:latin typeface="Calibri"/>
              <a:ea typeface="Calibri"/>
              <a:cs typeface="Calibri"/>
              <a:sym typeface="Calibri"/>
            </a:endParaRPr>
          </a:p>
        </p:txBody>
      </p:sp>
      <p:sp>
        <p:nvSpPr>
          <p:cNvPr id="735" name="Google Shape;735;p56"/>
          <p:cNvSpPr txBox="1"/>
          <p:nvPr/>
        </p:nvSpPr>
        <p:spPr>
          <a:xfrm>
            <a:off x="0" y="1081600"/>
            <a:ext cx="12496800" cy="5612843"/>
          </a:xfrm>
          <a:prstGeom prst="rect">
            <a:avLst/>
          </a:prstGeom>
          <a:noFill/>
          <a:ln>
            <a:noFill/>
          </a:ln>
        </p:spPr>
        <p:txBody>
          <a:bodyPr spcFirstLastPara="1" wrap="square" lIns="121900" tIns="121900" rIns="121900" bIns="121900" anchor="t" anchorCtr="0">
            <a:spAutoFit/>
          </a:bodyPr>
          <a:lstStyle/>
          <a:p>
            <a:pPr marL="609585" indent="-474121">
              <a:buClr>
                <a:schemeClr val="dk1"/>
              </a:buClr>
              <a:buSzPts val="2000"/>
              <a:buFont typeface="Calibri"/>
              <a:buChar char="●"/>
            </a:pPr>
            <a:r>
              <a:rPr lang="en-US" sz="2133" b="1" dirty="0">
                <a:solidFill>
                  <a:schemeClr val="dk1"/>
                </a:solidFill>
                <a:latin typeface="Calibri"/>
                <a:ea typeface="Calibri"/>
                <a:cs typeface="Calibri"/>
                <a:sym typeface="Calibri"/>
              </a:rPr>
              <a:t>FREE FILE at </a:t>
            </a:r>
            <a:r>
              <a:rPr lang="en-US" sz="2133" b="1" dirty="0" err="1">
                <a:solidFill>
                  <a:schemeClr val="dk1"/>
                </a:solidFill>
                <a:latin typeface="Calibri"/>
                <a:ea typeface="Calibri"/>
                <a:cs typeface="Calibri"/>
                <a:sym typeface="Calibri"/>
              </a:rPr>
              <a:t>IRS.gov</a:t>
            </a:r>
            <a:r>
              <a:rPr lang="en-US" sz="2133" b="1" dirty="0">
                <a:solidFill>
                  <a:schemeClr val="dk1"/>
                </a:solidFill>
                <a:latin typeface="Calibri"/>
                <a:ea typeface="Calibri"/>
                <a:cs typeface="Calibri"/>
                <a:sym typeface="Calibri"/>
              </a:rPr>
              <a:t>:</a:t>
            </a:r>
            <a:endParaRPr sz="2133" b="1" dirty="0">
              <a:solidFill>
                <a:schemeClr val="dk1"/>
              </a:solidFill>
              <a:latin typeface="Calibri"/>
              <a:ea typeface="Calibri"/>
              <a:cs typeface="Calibri"/>
              <a:sym typeface="Calibri"/>
            </a:endParaRPr>
          </a:p>
          <a:p>
            <a:pPr marL="1219170" lvl="1" indent="-406390">
              <a:buClr>
                <a:schemeClr val="dk1"/>
              </a:buClr>
              <a:buSzPts val="1200"/>
              <a:buFont typeface="Calibri"/>
              <a:buChar char="○"/>
            </a:pPr>
            <a:r>
              <a:rPr lang="en-US" sz="2133"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https://www.irs.gov/filing/free-file-do-your-federal-taxes-for-free</a:t>
            </a:r>
            <a:r>
              <a:rPr lang="en-US" sz="2133" dirty="0">
                <a:solidFill>
                  <a:schemeClr val="dk1"/>
                </a:solidFill>
                <a:latin typeface="Calibri"/>
                <a:ea typeface="Calibri"/>
                <a:cs typeface="Calibri"/>
                <a:sym typeface="Calibri"/>
              </a:rPr>
              <a:t> </a:t>
            </a:r>
            <a:endParaRPr sz="2133" dirty="0">
              <a:solidFill>
                <a:schemeClr val="dk1"/>
              </a:solidFill>
              <a:latin typeface="Calibri"/>
              <a:ea typeface="Calibri"/>
              <a:cs typeface="Calibri"/>
              <a:sym typeface="Calibri"/>
            </a:endParaRPr>
          </a:p>
          <a:p>
            <a:pPr marL="1219170" lvl="1" indent="-406390">
              <a:buClr>
                <a:schemeClr val="dk1"/>
              </a:buClr>
              <a:buSzPts val="1200"/>
              <a:buFont typeface="Calibri"/>
              <a:buChar char="○"/>
            </a:pPr>
            <a:r>
              <a:rPr lang="en-US" sz="2133" dirty="0">
                <a:solidFill>
                  <a:schemeClr val="dk1"/>
                </a:solidFill>
                <a:latin typeface="Calibri"/>
                <a:ea typeface="Calibri"/>
                <a:cs typeface="Calibri"/>
                <a:sym typeface="Calibri"/>
              </a:rPr>
              <a:t>Electronically file (free resources available)</a:t>
            </a:r>
            <a:endParaRPr sz="2133" dirty="0">
              <a:solidFill>
                <a:schemeClr val="dk1"/>
              </a:solidFill>
              <a:latin typeface="Calibri"/>
              <a:ea typeface="Calibri"/>
              <a:cs typeface="Calibri"/>
              <a:sym typeface="Calibri"/>
            </a:endParaRPr>
          </a:p>
          <a:p>
            <a:pPr marL="1219170" lvl="1" indent="-406390">
              <a:buClr>
                <a:schemeClr val="dk1"/>
              </a:buClr>
              <a:buSzPts val="1200"/>
              <a:buFont typeface="Calibri"/>
              <a:buChar char="○"/>
            </a:pPr>
            <a:r>
              <a:rPr lang="en-US" sz="2133" dirty="0">
                <a:solidFill>
                  <a:schemeClr val="dk1"/>
                </a:solidFill>
                <a:latin typeface="Calibri"/>
                <a:ea typeface="Calibri"/>
                <a:cs typeface="Calibri"/>
                <a:sym typeface="Calibri"/>
              </a:rPr>
              <a:t>Electronically pay any tax due</a:t>
            </a:r>
            <a:endParaRPr sz="2133" dirty="0">
              <a:solidFill>
                <a:schemeClr val="dk1"/>
              </a:solidFill>
              <a:latin typeface="Calibri"/>
              <a:ea typeface="Calibri"/>
              <a:cs typeface="Calibri"/>
              <a:sym typeface="Calibri"/>
            </a:endParaRPr>
          </a:p>
          <a:p>
            <a:pPr marL="1219170" lvl="1" indent="-406390">
              <a:buClr>
                <a:schemeClr val="dk1"/>
              </a:buClr>
              <a:buSzPts val="1200"/>
              <a:buFont typeface="Calibri"/>
              <a:buChar char="○"/>
            </a:pPr>
            <a:r>
              <a:rPr lang="en-US" sz="2133" dirty="0">
                <a:solidFill>
                  <a:schemeClr val="dk1"/>
                </a:solidFill>
                <a:latin typeface="Calibri"/>
                <a:ea typeface="Calibri"/>
                <a:cs typeface="Calibri"/>
                <a:sym typeface="Calibri"/>
              </a:rPr>
              <a:t>Direct deposit your refunds</a:t>
            </a:r>
            <a:endParaRPr sz="2133" dirty="0">
              <a:solidFill>
                <a:schemeClr val="dk1"/>
              </a:solidFill>
              <a:latin typeface="Calibri"/>
              <a:ea typeface="Calibri"/>
              <a:cs typeface="Calibri"/>
              <a:sym typeface="Calibri"/>
            </a:endParaRPr>
          </a:p>
          <a:p>
            <a:pPr marL="609585" indent="-457189">
              <a:buClr>
                <a:schemeClr val="dk1"/>
              </a:buClr>
              <a:buSzPts val="1800"/>
              <a:buFont typeface="Calibri"/>
              <a:buChar char="●"/>
            </a:pPr>
            <a:r>
              <a:rPr lang="en-US" sz="2133" b="1" dirty="0">
                <a:solidFill>
                  <a:schemeClr val="dk1"/>
                </a:solidFill>
                <a:latin typeface="Calibri"/>
                <a:ea typeface="Calibri"/>
                <a:cs typeface="Calibri"/>
                <a:sym typeface="Calibri"/>
              </a:rPr>
              <a:t>VITA (Volunteer Income Tax Assistance) Sites</a:t>
            </a:r>
            <a:endParaRPr sz="2133" b="1" dirty="0">
              <a:solidFill>
                <a:schemeClr val="dk1"/>
              </a:solidFill>
              <a:latin typeface="Calibri"/>
              <a:ea typeface="Calibri"/>
              <a:cs typeface="Calibri"/>
              <a:sym typeface="Calibri"/>
            </a:endParaRPr>
          </a:p>
          <a:p>
            <a:pPr marL="1219170" lvl="1" indent="-406390">
              <a:buClr>
                <a:schemeClr val="dk1"/>
              </a:buClr>
              <a:buSzPts val="1200"/>
              <a:buFont typeface="Calibri"/>
              <a:buChar char="○"/>
            </a:pPr>
            <a:r>
              <a:rPr lang="en-US" sz="2133" dirty="0">
                <a:solidFill>
                  <a:schemeClr val="dk1"/>
                </a:solidFill>
                <a:latin typeface="Calibri"/>
                <a:ea typeface="Calibri"/>
                <a:cs typeface="Calibri"/>
                <a:sym typeface="Calibri"/>
              </a:rPr>
              <a:t>VITA SITES: </a:t>
            </a:r>
            <a:r>
              <a:rPr lang="en-US" sz="2133" dirty="0">
                <a:solidFill>
                  <a:schemeClr val="dk1"/>
                </a:solidFill>
                <a:latin typeface="Calibri"/>
                <a:ea typeface="Calibri"/>
                <a:cs typeface="Calibri"/>
                <a:sym typeface="Calibri"/>
                <a:hlinkClick r:id="rId4"/>
              </a:rPr>
              <a:t>https://irs.treasury.gov/freetaxprep</a:t>
            </a:r>
            <a:endParaRPr sz="2133" dirty="0">
              <a:solidFill>
                <a:schemeClr val="dk1"/>
              </a:solidFill>
              <a:latin typeface="Calibri"/>
              <a:ea typeface="Calibri"/>
              <a:cs typeface="Calibri"/>
              <a:sym typeface="Calibri"/>
            </a:endParaRPr>
          </a:p>
          <a:p>
            <a:pPr marL="1219170" lvl="1" indent="-406390">
              <a:buClr>
                <a:schemeClr val="dk1"/>
              </a:buClr>
              <a:buSzPts val="1200"/>
              <a:buFont typeface="Calibri"/>
              <a:buChar char="○"/>
            </a:pPr>
            <a:r>
              <a:rPr lang="en-US" sz="2133" dirty="0">
                <a:solidFill>
                  <a:schemeClr val="dk1"/>
                </a:solidFill>
                <a:latin typeface="Calibri"/>
                <a:ea typeface="Calibri"/>
                <a:cs typeface="Calibri"/>
                <a:sym typeface="Calibri"/>
              </a:rPr>
              <a:t>VITA sites offer free tax help to people who need assistance in preparing tax returns, including:</a:t>
            </a:r>
            <a:endParaRPr sz="2133" dirty="0">
              <a:solidFill>
                <a:schemeClr val="dk1"/>
              </a:solidFill>
              <a:latin typeface="Calibri"/>
              <a:ea typeface="Calibri"/>
              <a:cs typeface="Calibri"/>
              <a:sym typeface="Calibri"/>
            </a:endParaRPr>
          </a:p>
          <a:p>
            <a:pPr marL="1828754" lvl="2" indent="-406390">
              <a:buClr>
                <a:schemeClr val="dk1"/>
              </a:buClr>
              <a:buSzPts val="1200"/>
              <a:buFont typeface="Calibri"/>
              <a:buChar char="■"/>
            </a:pPr>
            <a:r>
              <a:rPr lang="en-US" sz="2133" dirty="0">
                <a:solidFill>
                  <a:schemeClr val="dk1"/>
                </a:solidFill>
                <a:latin typeface="Calibri"/>
                <a:ea typeface="Calibri"/>
                <a:cs typeface="Calibri"/>
                <a:sym typeface="Calibri"/>
              </a:rPr>
              <a:t>People who generally make $67,000 or less</a:t>
            </a:r>
            <a:endParaRPr sz="2133" dirty="0">
              <a:solidFill>
                <a:schemeClr val="dk1"/>
              </a:solidFill>
              <a:latin typeface="Calibri"/>
              <a:ea typeface="Calibri"/>
              <a:cs typeface="Calibri"/>
              <a:sym typeface="Calibri"/>
            </a:endParaRPr>
          </a:p>
          <a:p>
            <a:pPr marL="1828754" lvl="2" indent="-406390">
              <a:buClr>
                <a:schemeClr val="dk1"/>
              </a:buClr>
              <a:buSzPts val="1200"/>
              <a:buFont typeface="Calibri"/>
              <a:buChar char="■"/>
            </a:pPr>
            <a:r>
              <a:rPr lang="en-US" sz="2133" dirty="0">
                <a:solidFill>
                  <a:schemeClr val="dk1"/>
                </a:solidFill>
                <a:latin typeface="Calibri"/>
                <a:ea typeface="Calibri"/>
                <a:cs typeface="Calibri"/>
                <a:sym typeface="Calibri"/>
              </a:rPr>
              <a:t>Persons with disabilities; and</a:t>
            </a:r>
            <a:endParaRPr sz="2133" dirty="0">
              <a:solidFill>
                <a:schemeClr val="dk1"/>
              </a:solidFill>
              <a:latin typeface="Calibri"/>
              <a:ea typeface="Calibri"/>
              <a:cs typeface="Calibri"/>
              <a:sym typeface="Calibri"/>
            </a:endParaRPr>
          </a:p>
          <a:p>
            <a:pPr marL="1828754" lvl="2" indent="-406390">
              <a:buClr>
                <a:schemeClr val="dk1"/>
              </a:buClr>
              <a:buSzPts val="1200"/>
              <a:buFont typeface="Calibri"/>
              <a:buChar char="■"/>
            </a:pPr>
            <a:r>
              <a:rPr lang="en-US" sz="2133" dirty="0">
                <a:solidFill>
                  <a:schemeClr val="dk1"/>
                </a:solidFill>
                <a:latin typeface="Calibri"/>
                <a:ea typeface="Calibri"/>
                <a:cs typeface="Calibri"/>
                <a:sym typeface="Calibri"/>
              </a:rPr>
              <a:t>Limited English-speaking taxpayers</a:t>
            </a:r>
            <a:endParaRPr sz="2133" dirty="0">
              <a:solidFill>
                <a:schemeClr val="dk1"/>
              </a:solidFill>
              <a:latin typeface="Calibri"/>
              <a:ea typeface="Calibri"/>
              <a:cs typeface="Calibri"/>
              <a:sym typeface="Calibri"/>
            </a:endParaRPr>
          </a:p>
          <a:p>
            <a:pPr marL="609585" indent="-457189">
              <a:lnSpc>
                <a:spcPct val="115000"/>
              </a:lnSpc>
              <a:buClr>
                <a:schemeClr val="dk1"/>
              </a:buClr>
              <a:buSzPts val="1800"/>
              <a:buFont typeface="Calibri"/>
              <a:buChar char="●"/>
            </a:pPr>
            <a:r>
              <a:rPr lang="en-US" sz="2133" b="1" dirty="0">
                <a:solidFill>
                  <a:schemeClr val="dk1"/>
                </a:solidFill>
                <a:highlight>
                  <a:srgbClr val="FFFFFF"/>
                </a:highlight>
                <a:latin typeface="Calibri"/>
                <a:ea typeface="Calibri"/>
                <a:cs typeface="Calibri"/>
                <a:sym typeface="Calibri"/>
              </a:rPr>
              <a:t>Low-Income Taxpayer Clinics (LITCs) in Most States and D.C. </a:t>
            </a:r>
            <a:endParaRPr sz="2133" dirty="0">
              <a:solidFill>
                <a:schemeClr val="dk1"/>
              </a:solidFill>
              <a:highlight>
                <a:srgbClr val="FFFFFF"/>
              </a:highlight>
              <a:latin typeface="Calibri"/>
              <a:ea typeface="Calibri"/>
              <a:cs typeface="Calibri"/>
              <a:sym typeface="Calibri"/>
            </a:endParaRPr>
          </a:p>
          <a:p>
            <a:pPr marL="1219170" lvl="1" indent="-397923">
              <a:lnSpc>
                <a:spcPct val="115000"/>
              </a:lnSpc>
              <a:buClr>
                <a:schemeClr val="dk1"/>
              </a:buClr>
              <a:buSzPts val="1100"/>
              <a:buFont typeface="Calibri"/>
              <a:buChar char="○"/>
            </a:pPr>
            <a:r>
              <a:rPr lang="en-US" sz="2133" u="sng" dirty="0">
                <a:solidFill>
                  <a:schemeClr val="dk1"/>
                </a:solidFill>
                <a:highlight>
                  <a:srgbClr val="FFFFFF"/>
                </a:highlight>
                <a:latin typeface="Calibri"/>
                <a:ea typeface="Calibri"/>
                <a:cs typeface="Calibri"/>
                <a:sym typeface="Calibri"/>
                <a:hlinkClick r:id="rId5">
                  <a:extLst>
                    <a:ext uri="{A12FA001-AC4F-418D-AE19-62706E023703}">
                      <ahyp:hlinkClr xmlns:ahyp="http://schemas.microsoft.com/office/drawing/2018/hyperlinkcolor" val="tx"/>
                    </a:ext>
                  </a:extLst>
                </a:hlinkClick>
              </a:rPr>
              <a:t>https://www.taxpayeradvocate.irs.gov/about-us/low-income-taxpayer-clinics-litc/</a:t>
            </a:r>
            <a:r>
              <a:rPr lang="en-US" sz="2133" dirty="0">
                <a:solidFill>
                  <a:schemeClr val="dk1"/>
                </a:solidFill>
                <a:highlight>
                  <a:srgbClr val="FFFFFF"/>
                </a:highlight>
                <a:latin typeface="Calibri"/>
                <a:ea typeface="Calibri"/>
                <a:cs typeface="Calibri"/>
                <a:sym typeface="Calibri"/>
              </a:rPr>
              <a:t> </a:t>
            </a:r>
            <a:endParaRPr sz="2133" dirty="0">
              <a:solidFill>
                <a:schemeClr val="dk1"/>
              </a:solidFill>
              <a:highlight>
                <a:srgbClr val="FFFFFF"/>
              </a:highlight>
              <a:latin typeface="Calibri"/>
              <a:ea typeface="Calibri"/>
              <a:cs typeface="Calibri"/>
              <a:sym typeface="Calibri"/>
            </a:endParaRPr>
          </a:p>
          <a:p>
            <a:pPr marL="1828754" lvl="2" indent="-397923">
              <a:lnSpc>
                <a:spcPct val="115000"/>
              </a:lnSpc>
              <a:buClr>
                <a:schemeClr val="dk1"/>
              </a:buClr>
              <a:buSzPts val="1100"/>
              <a:buFont typeface="Calibri"/>
              <a:buChar char="■"/>
            </a:pPr>
            <a:r>
              <a:rPr lang="en-US" sz="2133" dirty="0">
                <a:solidFill>
                  <a:schemeClr val="dk1"/>
                </a:solidFill>
                <a:highlight>
                  <a:srgbClr val="FFFFFF"/>
                </a:highlight>
                <a:latin typeface="Calibri"/>
                <a:ea typeface="Calibri"/>
                <a:cs typeface="Calibri"/>
                <a:sym typeface="Calibri"/>
              </a:rPr>
              <a:t>Scroll down to the “Need legal help with a tax issue? </a:t>
            </a:r>
            <a:endParaRPr sz="2133" dirty="0">
              <a:solidFill>
                <a:schemeClr val="dk1"/>
              </a:solidFill>
              <a:highlight>
                <a:srgbClr val="FFFFFF"/>
              </a:highlight>
              <a:latin typeface="Calibri"/>
              <a:ea typeface="Calibri"/>
              <a:cs typeface="Calibri"/>
              <a:sym typeface="Calibri"/>
            </a:endParaRPr>
          </a:p>
          <a:p>
            <a:pPr marL="1828754" lvl="2" indent="-397923">
              <a:lnSpc>
                <a:spcPct val="115000"/>
              </a:lnSpc>
              <a:buClr>
                <a:schemeClr val="dk1"/>
              </a:buClr>
              <a:buSzPts val="1100"/>
              <a:buFont typeface="Calibri"/>
              <a:buChar char="■"/>
            </a:pPr>
            <a:r>
              <a:rPr lang="en-US" sz="2133" dirty="0">
                <a:solidFill>
                  <a:schemeClr val="dk1"/>
                </a:solidFill>
                <a:highlight>
                  <a:srgbClr val="FFFFFF"/>
                </a:highlight>
                <a:latin typeface="Calibri"/>
                <a:ea typeface="Calibri"/>
                <a:cs typeface="Calibri"/>
                <a:sym typeface="Calibri"/>
              </a:rPr>
              <a:t>Find your local clinic” section. Services are provided for free or for a small fee.</a:t>
            </a:r>
            <a:endParaRPr sz="2133" dirty="0">
              <a:solidFill>
                <a:schemeClr val="dk1"/>
              </a:solidFill>
              <a:highlight>
                <a:srgbClr val="FFFFFF"/>
              </a:highlight>
              <a:latin typeface="Calibri"/>
              <a:ea typeface="Calibri"/>
              <a:cs typeface="Calibri"/>
              <a:sym typeface="Calibri"/>
            </a:endParaRPr>
          </a:p>
          <a:p>
            <a:pPr>
              <a:buClr>
                <a:srgbClr val="000000"/>
              </a:buClr>
              <a:buSzPts val="1200"/>
            </a:pPr>
            <a:endParaRPr sz="1600" dirty="0">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57"/>
          <p:cNvSpPr txBox="1">
            <a:spLocks noGrp="1"/>
          </p:cNvSpPr>
          <p:nvPr>
            <p:ph type="title"/>
          </p:nvPr>
        </p:nvSpPr>
        <p:spPr>
          <a:xfrm>
            <a:off x="0" y="0"/>
            <a:ext cx="12192000" cy="990400"/>
          </a:xfrm>
          <a:prstGeom prst="rect">
            <a:avLst/>
          </a:prstGeom>
          <a:solidFill>
            <a:srgbClr val="00146D"/>
          </a:solidFill>
          <a:ln>
            <a:noFill/>
          </a:ln>
        </p:spPr>
        <p:txBody>
          <a:bodyPr spcFirstLastPara="1" vert="horz" wrap="square" lIns="91433" tIns="45700" rIns="91433" bIns="45700" rtlCol="0" anchor="ctr" anchorCtr="0">
            <a:noAutofit/>
          </a:bodyPr>
          <a:lstStyle/>
          <a:p>
            <a:pPr>
              <a:spcBef>
                <a:spcPts val="0"/>
              </a:spcBef>
              <a:buSzPts val="1400"/>
            </a:pPr>
            <a:r>
              <a:rPr lang="en-US" sz="5467" b="1">
                <a:solidFill>
                  <a:schemeClr val="lt1"/>
                </a:solidFill>
                <a:latin typeface="Calibri"/>
                <a:ea typeface="Calibri"/>
                <a:cs typeface="Calibri"/>
                <a:sym typeface="Calibri"/>
              </a:rPr>
              <a:t>Tips for using a paid preparer</a:t>
            </a:r>
            <a:endParaRPr sz="5467" b="1">
              <a:solidFill>
                <a:schemeClr val="lt1"/>
              </a:solidFill>
              <a:latin typeface="Calibri"/>
              <a:ea typeface="Calibri"/>
              <a:cs typeface="Calibri"/>
              <a:sym typeface="Calibri"/>
            </a:endParaRPr>
          </a:p>
        </p:txBody>
      </p:sp>
      <p:sp>
        <p:nvSpPr>
          <p:cNvPr id="741" name="Google Shape;741;p57"/>
          <p:cNvSpPr txBox="1">
            <a:spLocks noGrp="1"/>
          </p:cNvSpPr>
          <p:nvPr>
            <p:ph type="body" idx="1"/>
          </p:nvPr>
        </p:nvSpPr>
        <p:spPr>
          <a:xfrm>
            <a:off x="42833" y="1219201"/>
            <a:ext cx="10972800" cy="5638799"/>
          </a:xfrm>
          <a:prstGeom prst="rect">
            <a:avLst/>
          </a:prstGeom>
          <a:noFill/>
          <a:ln>
            <a:noFill/>
          </a:ln>
        </p:spPr>
        <p:txBody>
          <a:bodyPr spcFirstLastPara="1" vert="horz" wrap="square" lIns="91433" tIns="45700" rIns="91433" bIns="45700" rtlCol="0" anchor="t" anchorCtr="0">
            <a:noAutofit/>
          </a:bodyPr>
          <a:lstStyle/>
          <a:p>
            <a:pPr marL="1219170" lvl="1" indent="-491054">
              <a:lnSpc>
                <a:spcPct val="100000"/>
              </a:lnSpc>
              <a:spcBef>
                <a:spcPts val="0"/>
              </a:spcBef>
              <a:buClr>
                <a:schemeClr val="dk1"/>
              </a:buClr>
              <a:buSzPts val="2200"/>
              <a:buFont typeface="Calibri"/>
              <a:buChar char="✓"/>
            </a:pPr>
            <a:r>
              <a:rPr lang="en-US" sz="2933" dirty="0">
                <a:solidFill>
                  <a:schemeClr val="dk1"/>
                </a:solidFill>
                <a:latin typeface="Calibri"/>
                <a:ea typeface="Calibri"/>
                <a:cs typeface="Calibri"/>
                <a:sym typeface="Calibri"/>
              </a:rPr>
              <a:t>If you use a paid preparer, make sure to check out IRS website for resources </a:t>
            </a:r>
            <a:r>
              <a:rPr lang="en-US" sz="2933"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https://irs.treasury.gov/rpo/rpo.jsf</a:t>
            </a:r>
            <a:r>
              <a:rPr lang="en-US" sz="2933" dirty="0">
                <a:solidFill>
                  <a:schemeClr val="dk1"/>
                </a:solidFill>
                <a:latin typeface="Calibri"/>
                <a:ea typeface="Calibri"/>
                <a:cs typeface="Calibri"/>
                <a:sym typeface="Calibri"/>
              </a:rPr>
              <a:t> and be sure they: </a:t>
            </a:r>
            <a:endParaRPr sz="2933" dirty="0">
              <a:solidFill>
                <a:schemeClr val="dk1"/>
              </a:solidFill>
              <a:latin typeface="Calibri"/>
              <a:ea typeface="Calibri"/>
              <a:cs typeface="Calibri"/>
              <a:sym typeface="Calibri"/>
            </a:endParaRPr>
          </a:p>
          <a:p>
            <a:pPr marL="2438339" indent="-491054">
              <a:lnSpc>
                <a:spcPct val="100000"/>
              </a:lnSpc>
              <a:spcBef>
                <a:spcPts val="0"/>
              </a:spcBef>
              <a:buClr>
                <a:schemeClr val="dk1"/>
              </a:buClr>
              <a:buSzPts val="2200"/>
              <a:buFont typeface="Calibri"/>
              <a:buAutoNum type="arabicParenR"/>
            </a:pPr>
            <a:r>
              <a:rPr lang="en-US" sz="2933" dirty="0">
                <a:solidFill>
                  <a:schemeClr val="dk1"/>
                </a:solidFill>
                <a:latin typeface="Calibri"/>
                <a:ea typeface="Calibri"/>
                <a:cs typeface="Calibri"/>
                <a:sym typeface="Calibri"/>
              </a:rPr>
              <a:t>give you a copy and</a:t>
            </a:r>
            <a:endParaRPr sz="2933" dirty="0">
              <a:solidFill>
                <a:schemeClr val="dk1"/>
              </a:solidFill>
              <a:latin typeface="Calibri"/>
              <a:ea typeface="Calibri"/>
              <a:cs typeface="Calibri"/>
              <a:sym typeface="Calibri"/>
            </a:endParaRPr>
          </a:p>
          <a:p>
            <a:pPr marL="2438339" indent="-491054">
              <a:lnSpc>
                <a:spcPct val="100000"/>
              </a:lnSpc>
              <a:spcBef>
                <a:spcPts val="0"/>
              </a:spcBef>
              <a:buClr>
                <a:schemeClr val="dk1"/>
              </a:buClr>
              <a:buSzPts val="2200"/>
              <a:buFont typeface="Calibri"/>
              <a:buAutoNum type="arabicParenR"/>
            </a:pPr>
            <a:r>
              <a:rPr lang="en-US" sz="2933" dirty="0">
                <a:solidFill>
                  <a:schemeClr val="dk1"/>
                </a:solidFill>
                <a:latin typeface="Calibri"/>
                <a:ea typeface="Calibri"/>
                <a:cs typeface="Calibri"/>
                <a:sym typeface="Calibri"/>
              </a:rPr>
              <a:t>sign your return. </a:t>
            </a:r>
            <a:endParaRPr sz="2933" dirty="0">
              <a:solidFill>
                <a:schemeClr val="dk1"/>
              </a:solidFill>
              <a:latin typeface="Calibri"/>
              <a:ea typeface="Calibri"/>
              <a:cs typeface="Calibri"/>
              <a:sym typeface="Calibri"/>
            </a:endParaRPr>
          </a:p>
          <a:p>
            <a:pPr marL="1219170" lvl="1" indent="-491054">
              <a:lnSpc>
                <a:spcPct val="100000"/>
              </a:lnSpc>
              <a:spcBef>
                <a:spcPts val="1333"/>
              </a:spcBef>
              <a:buClr>
                <a:schemeClr val="dk1"/>
              </a:buClr>
              <a:buSzPts val="2200"/>
              <a:buFont typeface="Calibri"/>
              <a:buChar char="✓"/>
            </a:pPr>
            <a:r>
              <a:rPr lang="en-US" sz="2933" dirty="0">
                <a:solidFill>
                  <a:schemeClr val="dk1"/>
                </a:solidFill>
                <a:latin typeface="Calibri"/>
                <a:ea typeface="Calibri"/>
                <a:cs typeface="Calibri"/>
                <a:sym typeface="Calibri"/>
              </a:rPr>
              <a:t>Review the return before it is filed to make sure there are no errors or names that you don’t recognize as a dependent or other</a:t>
            </a:r>
            <a:endParaRPr sz="2933" dirty="0">
              <a:solidFill>
                <a:schemeClr val="dk1"/>
              </a:solidFill>
              <a:latin typeface="Calibri"/>
              <a:ea typeface="Calibri"/>
              <a:cs typeface="Calibri"/>
              <a:sym typeface="Calibri"/>
            </a:endParaRPr>
          </a:p>
          <a:p>
            <a:pPr marL="1219170" lvl="1" indent="-491054">
              <a:lnSpc>
                <a:spcPct val="100000"/>
              </a:lnSpc>
              <a:spcBef>
                <a:spcPts val="1333"/>
              </a:spcBef>
              <a:buClr>
                <a:schemeClr val="dk1"/>
              </a:buClr>
              <a:buSzPts val="2200"/>
              <a:buFont typeface="Calibri"/>
              <a:buChar char="✓"/>
            </a:pPr>
            <a:r>
              <a:rPr lang="en-US" sz="2933" dirty="0">
                <a:solidFill>
                  <a:schemeClr val="dk1"/>
                </a:solidFill>
                <a:latin typeface="Calibri"/>
                <a:ea typeface="Calibri"/>
                <a:cs typeface="Calibri"/>
                <a:sym typeface="Calibri"/>
              </a:rPr>
              <a:t>Open mail</a:t>
            </a:r>
            <a:endParaRPr sz="2933" dirty="0">
              <a:solidFill>
                <a:schemeClr val="dk1"/>
              </a:solidFill>
              <a:latin typeface="Calibri"/>
              <a:ea typeface="Calibri"/>
              <a:cs typeface="Calibri"/>
              <a:sym typeface="Calibri"/>
            </a:endParaRPr>
          </a:p>
          <a:p>
            <a:pPr marL="1219170" lvl="1" indent="-491054">
              <a:lnSpc>
                <a:spcPct val="100000"/>
              </a:lnSpc>
              <a:spcBef>
                <a:spcPts val="1333"/>
              </a:spcBef>
              <a:buClr>
                <a:schemeClr val="dk1"/>
              </a:buClr>
              <a:buSzPts val="2200"/>
              <a:buFont typeface="Calibri"/>
              <a:buChar char="✓"/>
            </a:pPr>
            <a:r>
              <a:rPr lang="en-US" sz="2933" dirty="0">
                <a:solidFill>
                  <a:schemeClr val="dk1"/>
                </a:solidFill>
                <a:latin typeface="Calibri"/>
                <a:ea typeface="Calibri"/>
                <a:cs typeface="Calibri"/>
                <a:sym typeface="Calibri"/>
              </a:rPr>
              <a:t>Secure an online account with IRS</a:t>
            </a:r>
            <a:endParaRPr sz="2933" dirty="0">
              <a:solidFill>
                <a:schemeClr val="dk1"/>
              </a:solidFill>
              <a:latin typeface="Calibri"/>
              <a:ea typeface="Calibri"/>
              <a:cs typeface="Calibri"/>
              <a:sym typeface="Calibri"/>
            </a:endParaRPr>
          </a:p>
          <a:p>
            <a:pPr marL="609585" indent="0">
              <a:lnSpc>
                <a:spcPct val="100000"/>
              </a:lnSpc>
              <a:spcBef>
                <a:spcPts val="1333"/>
              </a:spcBef>
              <a:buSzPts val="1100"/>
              <a:buNone/>
            </a:pPr>
            <a:endParaRPr sz="2933" dirty="0">
              <a:solidFill>
                <a:schemeClr val="dk1"/>
              </a:solidFill>
              <a:latin typeface="Calibri"/>
              <a:ea typeface="Calibri"/>
              <a:cs typeface="Calibri"/>
              <a:sym typeface="Calibri"/>
            </a:endParaRPr>
          </a:p>
          <a:p>
            <a:pPr marL="609585" indent="0">
              <a:lnSpc>
                <a:spcPct val="100000"/>
              </a:lnSpc>
              <a:spcBef>
                <a:spcPts val="1333"/>
              </a:spcBef>
              <a:spcAft>
                <a:spcPts val="1333"/>
              </a:spcAft>
              <a:buSzPts val="1100"/>
              <a:buNone/>
            </a:pPr>
            <a:endParaRPr sz="2933" dirty="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 name="Picture 19" descr="Logo&#10;&#10;Description automatically generated">
            <a:extLst>
              <a:ext uri="{FF2B5EF4-FFF2-40B4-BE49-F238E27FC236}">
                <a16:creationId xmlns:a16="http://schemas.microsoft.com/office/drawing/2014/main" id="{B1772BD7-86F7-4303-A873-4A499BE451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33908" y="178570"/>
            <a:ext cx="1014730" cy="1014730"/>
          </a:xfrm>
          <a:prstGeom prst="rect">
            <a:avLst/>
          </a:prstGeom>
          <a:noFill/>
          <a:ln>
            <a:noFill/>
          </a:ln>
        </p:spPr>
      </p:pic>
      <p:sp>
        <p:nvSpPr>
          <p:cNvPr id="2" name="Slide Number Placeholder 1">
            <a:extLst>
              <a:ext uri="{FF2B5EF4-FFF2-40B4-BE49-F238E27FC236}">
                <a16:creationId xmlns:a16="http://schemas.microsoft.com/office/drawing/2014/main" id="{FF444E46-5D6F-41CF-9E09-706EDFCFB964}"/>
              </a:ext>
            </a:extLst>
          </p:cNvPr>
          <p:cNvSpPr>
            <a:spLocks noGrp="1"/>
          </p:cNvSpPr>
          <p:nvPr>
            <p:ph type="sldNum" sz="quarter" idx="12"/>
          </p:nvPr>
        </p:nvSpPr>
        <p:spPr/>
        <p:txBody>
          <a:bodyPr/>
          <a:lstStyle/>
          <a:p>
            <a:fld id="{97ADD2CD-795E-40BA-91BF-A8DAF0C6D858}" type="slidenum">
              <a:rPr lang="en-US" smtClean="0"/>
              <a:t>3</a:t>
            </a:fld>
            <a:endParaRPr lang="en-US" dirty="0"/>
          </a:p>
        </p:txBody>
      </p:sp>
      <p:sp>
        <p:nvSpPr>
          <p:cNvPr id="8" name="TextBox 7">
            <a:extLst>
              <a:ext uri="{FF2B5EF4-FFF2-40B4-BE49-F238E27FC236}">
                <a16:creationId xmlns:a16="http://schemas.microsoft.com/office/drawing/2014/main" id="{83DFF2E2-365F-50E4-C466-68CE349E8C29}"/>
              </a:ext>
            </a:extLst>
          </p:cNvPr>
          <p:cNvSpPr txBox="1"/>
          <p:nvPr/>
        </p:nvSpPr>
        <p:spPr>
          <a:xfrm>
            <a:off x="6840187" y="2458192"/>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E195C141-F00D-A08A-004E-D66EDEB83F1F}"/>
              </a:ext>
            </a:extLst>
          </p:cNvPr>
          <p:cNvSpPr txBox="1"/>
          <p:nvPr/>
        </p:nvSpPr>
        <p:spPr>
          <a:xfrm>
            <a:off x="2991342" y="722671"/>
            <a:ext cx="6384247" cy="830997"/>
          </a:xfrm>
          <a:prstGeom prst="rect">
            <a:avLst/>
          </a:prstGeom>
          <a:noFill/>
        </p:spPr>
        <p:txBody>
          <a:bodyPr wrap="none" rtlCol="0">
            <a:spAutoFit/>
          </a:bodyPr>
          <a:lstStyle/>
          <a:p>
            <a:pPr algn="ctr"/>
            <a:r>
              <a:rPr lang="en-US" sz="3200" b="1" dirty="0">
                <a:solidFill>
                  <a:schemeClr val="bg1"/>
                </a:solidFill>
                <a:latin typeface="Arial" panose="020B0604020202020204" pitchFamily="34" charset="0"/>
                <a:cs typeface="Arial" panose="020B0604020202020204" pitchFamily="34" charset="0"/>
              </a:rPr>
              <a:t>Impetus for NCD’s Investigation</a:t>
            </a:r>
          </a:p>
          <a:p>
            <a:pPr algn="ctr"/>
            <a:endParaRPr lang="en-US" sz="16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B887026-9191-A101-38C3-F2A073040A6D}"/>
              </a:ext>
            </a:extLst>
          </p:cNvPr>
          <p:cNvSpPr txBox="1"/>
          <p:nvPr/>
        </p:nvSpPr>
        <p:spPr>
          <a:xfrm>
            <a:off x="1270049" y="1817377"/>
            <a:ext cx="9642764" cy="4577663"/>
          </a:xfrm>
          <a:prstGeom prst="rect">
            <a:avLst/>
          </a:prstGeom>
          <a:noFill/>
        </p:spPr>
        <p:txBody>
          <a:bodyPr wrap="square" rtlCol="0">
            <a:spAutoFit/>
          </a:bodyPr>
          <a:lstStyle/>
          <a:p>
            <a:pPr marL="228600" marR="0">
              <a:lnSpc>
                <a:spcPct val="115000"/>
              </a:lnSpc>
              <a:spcAft>
                <a:spcPts val="800"/>
              </a:spcAft>
            </a:pPr>
            <a:endParaRPr lang="en-US" sz="1000" dirty="0">
              <a:solidFill>
                <a:schemeClr val="bg1"/>
              </a:solidFill>
              <a:latin typeface="SourceSansProRegular"/>
            </a:endParaRPr>
          </a:p>
          <a:p>
            <a:pPr marL="514350" marR="0" indent="-285750">
              <a:lnSpc>
                <a:spcPct val="115000"/>
              </a:lnSpc>
              <a:spcAft>
                <a:spcPts val="800"/>
              </a:spcAft>
              <a:buFont typeface="Arial" panose="020B0604020202020204" pitchFamily="34" charset="0"/>
              <a:buChar char="•"/>
            </a:pPr>
            <a:r>
              <a:rPr lang="en-US"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Attorneys representing a blind employee at the Louisiana Association for the Blind in an Unemployment Appeal case contacted NCD. </a:t>
            </a:r>
          </a:p>
          <a:p>
            <a:pPr marL="514350" marR="0" indent="-285750">
              <a:lnSpc>
                <a:spcPct val="115000"/>
              </a:lnSpc>
              <a:spcAft>
                <a:spcPts val="800"/>
              </a:spcAft>
              <a:buFont typeface="Arial" panose="020B0604020202020204" pitchFamily="34" charset="0"/>
              <a:buChar char="•"/>
            </a:pPr>
            <a:r>
              <a:rPr lang="en-US"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On appeal, the Louisiana Workforce Comm. affirmed that the woman was not an employee entitled to unemployment benefits, as she was classified a “rehabilitation client” by the provider, rather than an employee.</a:t>
            </a:r>
          </a:p>
          <a:p>
            <a:pPr marL="514350" marR="0" indent="-285750">
              <a:lnSpc>
                <a:spcPct val="115000"/>
              </a:lnSpc>
              <a:spcAft>
                <a:spcPts val="800"/>
              </a:spcAft>
              <a:buFont typeface="Arial" panose="020B0604020202020204" pitchFamily="34" charset="0"/>
              <a:buChar char="•"/>
            </a:pPr>
            <a:r>
              <a:rPr lang="en-US"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This appeal decision left her ineligible for:</a:t>
            </a:r>
          </a:p>
          <a:p>
            <a:pPr marL="228600" marR="0">
              <a:lnSpc>
                <a:spcPct val="115000"/>
              </a:lnSpc>
              <a:spcAft>
                <a:spcPts val="800"/>
              </a:spcAft>
            </a:pPr>
            <a:r>
              <a:rPr lang="en-US"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	1. State unemployment benefits</a:t>
            </a:r>
          </a:p>
          <a:p>
            <a:pPr marL="228600" marR="0">
              <a:lnSpc>
                <a:spcPct val="115000"/>
              </a:lnSpc>
              <a:spcAft>
                <a:spcPts val="800"/>
              </a:spcAft>
            </a:pPr>
            <a:r>
              <a:rPr lang="en-US"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	2. The Enhanced Pandemic Unemployment benefits of $600/week</a:t>
            </a:r>
          </a:p>
          <a:p>
            <a:pPr marL="228600" marR="0">
              <a:lnSpc>
                <a:spcPct val="115000"/>
              </a:lnSpc>
              <a:spcAft>
                <a:spcPts val="800"/>
              </a:spcAft>
            </a:pPr>
            <a:r>
              <a:rPr lang="en-US"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	3. May have left her ineligible for EITC cash benefits from the IRS</a:t>
            </a:r>
          </a:p>
          <a:p>
            <a:pPr marL="228600" marR="0">
              <a:lnSpc>
                <a:spcPct val="115000"/>
              </a:lnSpc>
              <a:spcAft>
                <a:spcPts val="800"/>
              </a:spcAft>
            </a:pPr>
            <a:r>
              <a:rPr lang="en-US"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	</a:t>
            </a:r>
            <a:endPar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US" sz="2400" dirty="0">
              <a:solidFill>
                <a:schemeClr val="bg1"/>
              </a:solidFill>
            </a:endParaRPr>
          </a:p>
        </p:txBody>
      </p:sp>
      <p:sp>
        <p:nvSpPr>
          <p:cNvPr id="5" name="TextBox 4">
            <a:extLst>
              <a:ext uri="{FF2B5EF4-FFF2-40B4-BE49-F238E27FC236}">
                <a16:creationId xmlns:a16="http://schemas.microsoft.com/office/drawing/2014/main" id="{AB0D69E1-A1BE-CD0C-01B2-CBE899C14052}"/>
              </a:ext>
            </a:extLst>
          </p:cNvPr>
          <p:cNvSpPr txBox="1"/>
          <p:nvPr/>
        </p:nvSpPr>
        <p:spPr>
          <a:xfrm>
            <a:off x="1430594" y="6017342"/>
            <a:ext cx="184731" cy="369332"/>
          </a:xfrm>
          <a:prstGeom prst="rect">
            <a:avLst/>
          </a:prstGeom>
          <a:noFill/>
        </p:spPr>
        <p:txBody>
          <a:bodyPr wrap="none" rtlCol="0">
            <a:spAutoFit/>
          </a:bodyPr>
          <a:lstStyle/>
          <a:p>
            <a:endParaRPr lang="en-US" dirty="0"/>
          </a:p>
        </p:txBody>
      </p:sp>
    </p:spTree>
    <p:custDataLst>
      <p:tags r:id="rId1"/>
    </p:custDataLst>
    <p:extLst>
      <p:ext uri="{BB962C8B-B14F-4D97-AF65-F5344CB8AC3E}">
        <p14:creationId xmlns:p14="http://schemas.microsoft.com/office/powerpoint/2010/main" val="2106427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78"/>
          <p:cNvSpPr txBox="1">
            <a:spLocks noGrp="1"/>
          </p:cNvSpPr>
          <p:nvPr>
            <p:ph type="title"/>
          </p:nvPr>
        </p:nvSpPr>
        <p:spPr>
          <a:xfrm>
            <a:off x="838200" y="876300"/>
            <a:ext cx="10515600" cy="1066800"/>
          </a:xfrm>
          <a:prstGeom prst="rect">
            <a:avLst/>
          </a:prstGeom>
          <a:noFill/>
          <a:ln>
            <a:noFill/>
          </a:ln>
        </p:spPr>
        <p:txBody>
          <a:bodyPr spcFirstLastPara="1" vert="horz" wrap="square" lIns="91433" tIns="91433" rIns="91433" bIns="91433" rtlCol="0" anchor="ctr" anchorCtr="0">
            <a:noAutofit/>
          </a:bodyPr>
          <a:lstStyle/>
          <a:p>
            <a:pPr>
              <a:buClr>
                <a:schemeClr val="dk2"/>
              </a:buClr>
              <a:buSzPts val="3000"/>
            </a:pPr>
            <a:r>
              <a:rPr lang="en-US" b="1">
                <a:solidFill>
                  <a:schemeClr val="lt1"/>
                </a:solidFill>
                <a:latin typeface="Helvetica Neue"/>
                <a:ea typeface="Helvetica Neue"/>
                <a:cs typeface="Helvetica Neue"/>
                <a:sym typeface="Helvetica Neue"/>
              </a:rPr>
              <a:t>Contact Information</a:t>
            </a:r>
            <a:endParaRPr b="1">
              <a:solidFill>
                <a:schemeClr val="lt1"/>
              </a:solidFill>
              <a:latin typeface="Helvetica Neue"/>
              <a:ea typeface="Helvetica Neue"/>
              <a:cs typeface="Helvetica Neue"/>
              <a:sym typeface="Helvetica Neue"/>
            </a:endParaRPr>
          </a:p>
        </p:txBody>
      </p:sp>
      <p:sp>
        <p:nvSpPr>
          <p:cNvPr id="895" name="Google Shape;895;p78"/>
          <p:cNvSpPr txBox="1">
            <a:spLocks noGrp="1"/>
          </p:cNvSpPr>
          <p:nvPr>
            <p:ph type="body" idx="4294967295"/>
          </p:nvPr>
        </p:nvSpPr>
        <p:spPr>
          <a:xfrm>
            <a:off x="492489" y="2094067"/>
            <a:ext cx="11013200" cy="3880800"/>
          </a:xfrm>
          <a:prstGeom prst="rect">
            <a:avLst/>
          </a:prstGeom>
          <a:noFill/>
          <a:ln>
            <a:noFill/>
          </a:ln>
        </p:spPr>
        <p:txBody>
          <a:bodyPr spcFirstLastPara="1" vert="horz" wrap="square" lIns="91433" tIns="91433" rIns="91433" bIns="91433" rtlCol="0" anchor="t" anchorCtr="0">
            <a:noAutofit/>
          </a:bodyPr>
          <a:lstStyle/>
          <a:p>
            <a:pPr marL="186262" indent="-186262" algn="ctr">
              <a:spcBef>
                <a:spcPts val="0"/>
              </a:spcBef>
              <a:buClr>
                <a:schemeClr val="dk1"/>
              </a:buClr>
              <a:buSzPts val="1100"/>
              <a:buNone/>
            </a:pPr>
            <a:endParaRPr sz="2400" dirty="0">
              <a:solidFill>
                <a:schemeClr val="lt1"/>
              </a:solidFill>
              <a:latin typeface="Helvetica Neue"/>
              <a:ea typeface="Helvetica Neue"/>
              <a:cs typeface="Helvetica Neue"/>
              <a:sym typeface="Helvetica Neue"/>
            </a:endParaRPr>
          </a:p>
          <a:p>
            <a:pPr marL="186262" indent="-186262">
              <a:spcBef>
                <a:spcPts val="0"/>
              </a:spcBef>
              <a:buClr>
                <a:schemeClr val="dk1"/>
              </a:buClr>
              <a:buSzPts val="1100"/>
              <a:buNone/>
            </a:pPr>
            <a:endParaRPr sz="2400" dirty="0">
              <a:solidFill>
                <a:schemeClr val="lt1"/>
              </a:solidFill>
              <a:latin typeface="Helvetica Neue"/>
              <a:ea typeface="Helvetica Neue"/>
              <a:cs typeface="Helvetica Neue"/>
              <a:sym typeface="Helvetica Neue"/>
            </a:endParaRPr>
          </a:p>
          <a:p>
            <a:pPr marL="186262" indent="-186262" algn="ctr">
              <a:spcBef>
                <a:spcPts val="0"/>
              </a:spcBef>
              <a:buClr>
                <a:schemeClr val="dk1"/>
              </a:buClr>
              <a:buSzPts val="1100"/>
              <a:buNone/>
            </a:pPr>
            <a:r>
              <a:rPr lang="en-US" sz="2400" dirty="0">
                <a:solidFill>
                  <a:schemeClr val="lt1"/>
                </a:solidFill>
                <a:latin typeface="Helvetica Neue"/>
                <a:ea typeface="Helvetica Neue"/>
                <a:cs typeface="Helvetica Neue"/>
                <a:sym typeface="Helvetica Neue"/>
              </a:rPr>
              <a:t>Francine J. Lipman</a:t>
            </a:r>
          </a:p>
          <a:p>
            <a:pPr marL="186262" indent="-186262" algn="ctr">
              <a:spcBef>
                <a:spcPts val="0"/>
              </a:spcBef>
              <a:buClr>
                <a:schemeClr val="dk1"/>
              </a:buClr>
              <a:buSzPts val="1100"/>
              <a:buNone/>
            </a:pPr>
            <a:r>
              <a:rPr lang="en-US" sz="2400" dirty="0">
                <a:solidFill>
                  <a:schemeClr val="lt1"/>
                </a:solidFill>
                <a:latin typeface="Helvetica Neue"/>
                <a:ea typeface="Helvetica Neue"/>
                <a:cs typeface="Helvetica Neue"/>
                <a:sym typeface="Helvetica Neue"/>
              </a:rPr>
              <a:t>William S. Boyd Professor of Law</a:t>
            </a:r>
          </a:p>
          <a:p>
            <a:pPr marL="186262" indent="-186262" algn="ctr">
              <a:spcBef>
                <a:spcPts val="0"/>
              </a:spcBef>
              <a:buClr>
                <a:schemeClr val="dk1"/>
              </a:buClr>
              <a:buSzPts val="1100"/>
              <a:buNone/>
            </a:pPr>
            <a:r>
              <a:rPr lang="en-US" sz="2400" dirty="0">
                <a:solidFill>
                  <a:schemeClr val="lt1"/>
                </a:solidFill>
                <a:latin typeface="Helvetica Neue"/>
                <a:ea typeface="Helvetica Neue"/>
                <a:cs typeface="Helvetica Neue"/>
                <a:sym typeface="Helvetica Neue"/>
              </a:rPr>
              <a:t>University of Nevada, Las Vegas</a:t>
            </a:r>
          </a:p>
          <a:p>
            <a:pPr marL="186262" indent="-186262" algn="ctr">
              <a:spcBef>
                <a:spcPts val="0"/>
              </a:spcBef>
              <a:buClr>
                <a:schemeClr val="dk1"/>
              </a:buClr>
              <a:buSzPts val="1100"/>
              <a:buNone/>
            </a:pPr>
            <a:r>
              <a:rPr lang="en-US" sz="2400" dirty="0">
                <a:solidFill>
                  <a:schemeClr val="bg1"/>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Francine.Lipman@unlv.edu</a:t>
            </a:r>
            <a:endParaRPr lang="en-US" sz="2400" dirty="0">
              <a:solidFill>
                <a:schemeClr val="bg1"/>
              </a:solidFill>
              <a:latin typeface="Helvetica Neue"/>
              <a:ea typeface="Helvetica Neue"/>
              <a:cs typeface="Helvetica Neue"/>
              <a:sym typeface="Helvetica Neue"/>
            </a:endParaRPr>
          </a:p>
          <a:p>
            <a:pPr marL="186262" indent="-186262" algn="ctr">
              <a:spcBef>
                <a:spcPts val="0"/>
              </a:spcBef>
              <a:buClr>
                <a:schemeClr val="dk1"/>
              </a:buClr>
              <a:buSzPts val="1100"/>
              <a:buNone/>
            </a:pPr>
            <a:r>
              <a:rPr lang="en-US" sz="2400" dirty="0">
                <a:solidFill>
                  <a:schemeClr val="bg1"/>
                </a:solidFill>
                <a:latin typeface="Helvetica Neue"/>
                <a:ea typeface="Helvetica Neue"/>
                <a:cs typeface="Helvetica Neue"/>
                <a:sym typeface="Helvetica Neue"/>
              </a:rPr>
              <a:t>@</a:t>
            </a:r>
            <a:r>
              <a:rPr lang="en-US" sz="2400" dirty="0" err="1">
                <a:solidFill>
                  <a:schemeClr val="bg1"/>
                </a:solidFill>
                <a:latin typeface="Helvetica Neue"/>
                <a:ea typeface="Helvetica Neue"/>
                <a:cs typeface="Helvetica Neue"/>
                <a:sym typeface="Helvetica Neue"/>
              </a:rPr>
              <a:t>narfnampil</a:t>
            </a:r>
            <a:endParaRPr lang="en-US" sz="2400" dirty="0">
              <a:solidFill>
                <a:schemeClr val="bg1"/>
              </a:solidFill>
              <a:latin typeface="Helvetica Neue"/>
              <a:ea typeface="Helvetica Neue"/>
              <a:cs typeface="Helvetica Neue"/>
              <a:sym typeface="Helvetica Neue"/>
            </a:endParaRPr>
          </a:p>
          <a:p>
            <a:pPr marL="186262" indent="-186262" algn="ctr">
              <a:spcBef>
                <a:spcPts val="0"/>
              </a:spcBef>
              <a:buClr>
                <a:schemeClr val="dk1"/>
              </a:buClr>
              <a:buSzPts val="1100"/>
              <a:buNone/>
            </a:pPr>
            <a:endParaRPr lang="en-US" sz="2400" dirty="0">
              <a:solidFill>
                <a:schemeClr val="bg1"/>
              </a:solidFill>
              <a:latin typeface="Helvetica Neue"/>
              <a:ea typeface="Helvetica Neue"/>
              <a:cs typeface="Helvetica Neue"/>
              <a:sym typeface="Helvetica Neue"/>
            </a:endParaRPr>
          </a:p>
          <a:p>
            <a:pPr marL="186262" indent="-186262" algn="ctr">
              <a:spcBef>
                <a:spcPts val="0"/>
              </a:spcBef>
              <a:buClr>
                <a:schemeClr val="dk1"/>
              </a:buClr>
              <a:buSzPts val="1100"/>
              <a:buNone/>
            </a:pPr>
            <a:endParaRPr sz="2400" dirty="0">
              <a:solidFill>
                <a:schemeClr val="bg1"/>
              </a:solidFill>
              <a:latin typeface="Helvetica Neue"/>
              <a:ea typeface="Helvetica Neue"/>
              <a:cs typeface="Helvetica Neue"/>
              <a:sym typeface="Helvetica Neue"/>
            </a:endParaRPr>
          </a:p>
          <a:p>
            <a:pPr marL="186262" indent="-186262" algn="ctr">
              <a:spcBef>
                <a:spcPts val="0"/>
              </a:spcBef>
              <a:buClr>
                <a:schemeClr val="dk1"/>
              </a:buClr>
              <a:buSzPts val="1100"/>
              <a:buNone/>
            </a:pPr>
            <a:endParaRPr sz="2400" dirty="0">
              <a:solidFill>
                <a:schemeClr val="lt1"/>
              </a:solidFill>
              <a:latin typeface="Helvetica Neue"/>
              <a:ea typeface="Helvetica Neue"/>
              <a:cs typeface="Helvetica Neue"/>
              <a:sym typeface="Helvetica Neue"/>
            </a:endParaRPr>
          </a:p>
          <a:p>
            <a:pPr marL="186262" indent="-186262" algn="ctr">
              <a:spcBef>
                <a:spcPts val="0"/>
              </a:spcBef>
              <a:buClr>
                <a:schemeClr val="dk1"/>
              </a:buClr>
              <a:buSzPts val="700"/>
              <a:buNone/>
            </a:pPr>
            <a:endParaRPr sz="2400" dirty="0">
              <a:solidFill>
                <a:schemeClr val="lt1"/>
              </a:solidFill>
              <a:latin typeface="Helvetica Neue"/>
              <a:ea typeface="Helvetica Neue"/>
              <a:cs typeface="Helvetica Neue"/>
              <a:sym typeface="Helvetica Neue"/>
            </a:endParaRPr>
          </a:p>
          <a:p>
            <a:pPr marL="186262" indent="-186262" algn="ctr">
              <a:spcBef>
                <a:spcPts val="0"/>
              </a:spcBef>
              <a:buClr>
                <a:schemeClr val="dk1"/>
              </a:buClr>
              <a:buSzPts val="700"/>
              <a:buNone/>
            </a:pPr>
            <a:endParaRPr sz="2400" dirty="0">
              <a:solidFill>
                <a:schemeClr val="lt1"/>
              </a:solidFill>
              <a:latin typeface="Helvetica Neue"/>
              <a:ea typeface="Helvetica Neue"/>
              <a:cs typeface="Helvetica Neue"/>
              <a:sym typeface="Helvetica Neue"/>
            </a:endParaRPr>
          </a:p>
          <a:p>
            <a:pPr marL="186262" indent="-186262" algn="ctr">
              <a:spcBef>
                <a:spcPts val="0"/>
              </a:spcBef>
              <a:buSzPts val="700"/>
              <a:buNone/>
            </a:pPr>
            <a:endParaRPr sz="2400" dirty="0">
              <a:solidFill>
                <a:srgbClr val="00373C"/>
              </a:solidFill>
              <a:latin typeface="Helvetica Neue"/>
              <a:ea typeface="Helvetica Neue"/>
              <a:cs typeface="Helvetica Neue"/>
              <a:sym typeface="Helvetica Neue"/>
            </a:endParaRPr>
          </a:p>
          <a:p>
            <a:pPr marL="186262" indent="-186262" algn="ctr">
              <a:spcBef>
                <a:spcPts val="0"/>
              </a:spcBef>
              <a:buSzPts val="1500"/>
              <a:buNone/>
            </a:pP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8E424-18C0-33D4-D266-7B553D4089A1}"/>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A199A35-F843-C507-0446-7C645C95A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1A56274-8356-CDD8-BE9F-AD7D95729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7D04D4C-DDE8-F46E-1BC5-99DF89905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0453D4B-0713-3ED0-1029-592AB93D4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FAAE180-E8F6-0B45-19CD-6051F7CF6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1FE0F98B-6516-D060-D687-DCFF7417B9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D2074F14-81B3-540C-957E-C3224FAFF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 name="Picture 19" descr="Logo&#10;&#10;Description automatically generated">
            <a:extLst>
              <a:ext uri="{FF2B5EF4-FFF2-40B4-BE49-F238E27FC236}">
                <a16:creationId xmlns:a16="http://schemas.microsoft.com/office/drawing/2014/main" id="{D0267B69-7B3A-2F71-A123-101B2431463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33908" y="178570"/>
            <a:ext cx="1014730" cy="1014730"/>
          </a:xfrm>
          <a:prstGeom prst="rect">
            <a:avLst/>
          </a:prstGeom>
          <a:noFill/>
          <a:ln>
            <a:noFill/>
          </a:ln>
        </p:spPr>
      </p:pic>
      <p:sp>
        <p:nvSpPr>
          <p:cNvPr id="2" name="Slide Number Placeholder 1">
            <a:extLst>
              <a:ext uri="{FF2B5EF4-FFF2-40B4-BE49-F238E27FC236}">
                <a16:creationId xmlns:a16="http://schemas.microsoft.com/office/drawing/2014/main" id="{4F7AFBFF-7973-2F83-329B-851F1B8CD510}"/>
              </a:ext>
            </a:extLst>
          </p:cNvPr>
          <p:cNvSpPr>
            <a:spLocks noGrp="1"/>
          </p:cNvSpPr>
          <p:nvPr>
            <p:ph type="sldNum" sz="quarter" idx="12"/>
          </p:nvPr>
        </p:nvSpPr>
        <p:spPr/>
        <p:txBody>
          <a:bodyPr/>
          <a:lstStyle/>
          <a:p>
            <a:fld id="{97ADD2CD-795E-40BA-91BF-A8DAF0C6D858}" type="slidenum">
              <a:rPr lang="en-US" smtClean="0"/>
              <a:t>31</a:t>
            </a:fld>
            <a:endParaRPr lang="en-US" dirty="0"/>
          </a:p>
        </p:txBody>
      </p:sp>
      <p:sp>
        <p:nvSpPr>
          <p:cNvPr id="8" name="TextBox 7">
            <a:extLst>
              <a:ext uri="{FF2B5EF4-FFF2-40B4-BE49-F238E27FC236}">
                <a16:creationId xmlns:a16="http://schemas.microsoft.com/office/drawing/2014/main" id="{B9F1744B-396B-03DC-E5E4-8F47B9974362}"/>
              </a:ext>
            </a:extLst>
          </p:cNvPr>
          <p:cNvSpPr txBox="1"/>
          <p:nvPr/>
        </p:nvSpPr>
        <p:spPr>
          <a:xfrm>
            <a:off x="394231" y="1520969"/>
            <a:ext cx="11133830" cy="4247317"/>
          </a:xfrm>
          <a:prstGeom prst="rect">
            <a:avLst/>
          </a:prstGeom>
          <a:noFill/>
        </p:spPr>
        <p:txBody>
          <a:bodyPr wrap="square">
            <a:spAutoFit/>
          </a:bodyPr>
          <a:lstStyle/>
          <a:p>
            <a:pPr algn="ctr"/>
            <a:r>
              <a:rPr lang="en-US" sz="5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Thank you!</a:t>
            </a:r>
          </a:p>
          <a:p>
            <a:pPr algn="ctr"/>
            <a:endParaRPr lang="en-US" sz="5400" b="1"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ctr"/>
            <a:r>
              <a:rPr lang="en-US" sz="5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Questions:</a:t>
            </a:r>
          </a:p>
          <a:p>
            <a:pPr algn="ctr"/>
            <a:r>
              <a:rPr lang="en-US"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Kimie Eacobacci</a:t>
            </a:r>
            <a:br>
              <a:rPr lang="en-US"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br>
            <a:r>
              <a:rPr lang="en-US"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Legislative Affairs Specialist</a:t>
            </a:r>
            <a:br>
              <a:rPr lang="en-US"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br>
            <a:r>
              <a:rPr lang="en-US"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keacobacci@ncd.gov</a:t>
            </a:r>
            <a:endParaRPr lang="en-US" sz="3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12F5E74E-88C5-DFE1-6A95-1944D00482F6}"/>
              </a:ext>
            </a:extLst>
          </p:cNvPr>
          <p:cNvSpPr txBox="1"/>
          <p:nvPr/>
        </p:nvSpPr>
        <p:spPr>
          <a:xfrm>
            <a:off x="2054435" y="475013"/>
            <a:ext cx="7813423" cy="400110"/>
          </a:xfrm>
          <a:prstGeom prst="rect">
            <a:avLst/>
          </a:prstGeom>
          <a:noFill/>
        </p:spPr>
        <p:txBody>
          <a:bodyPr wrap="square" rtlCol="0">
            <a:spAutoFit/>
          </a:bodyPr>
          <a:lstStyle/>
          <a:p>
            <a:pPr algn="ctr"/>
            <a:endParaRPr lang="en-US" sz="20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02369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AB2FD-A52E-BC53-2A51-99FAD22868C1}"/>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058D5C5-CDEE-15F0-80D2-8BBD2735F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F03FFD0-A5A5-ED95-709B-EEBB7592C1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BC14655A-89FF-EBFC-F65A-A8D55D407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D2B4F2B-7A20-61F7-3F7F-EBD7AD4A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C7B3F98-2069-7EF5-5C92-10EFE291C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111ACBBA-DFE9-D26D-19F5-2E84FE61B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F0EC683D-3359-CA63-E69A-BAC627DF1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 name="Picture 19" descr="Logo&#10;&#10;Description automatically generated">
            <a:extLst>
              <a:ext uri="{FF2B5EF4-FFF2-40B4-BE49-F238E27FC236}">
                <a16:creationId xmlns:a16="http://schemas.microsoft.com/office/drawing/2014/main" id="{EDE8342F-BAAE-5A56-D002-9B1B6D6C90E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33908" y="178570"/>
            <a:ext cx="1014730" cy="1014730"/>
          </a:xfrm>
          <a:prstGeom prst="rect">
            <a:avLst/>
          </a:prstGeom>
          <a:noFill/>
          <a:ln>
            <a:noFill/>
          </a:ln>
        </p:spPr>
      </p:pic>
      <p:sp>
        <p:nvSpPr>
          <p:cNvPr id="2" name="Slide Number Placeholder 1">
            <a:extLst>
              <a:ext uri="{FF2B5EF4-FFF2-40B4-BE49-F238E27FC236}">
                <a16:creationId xmlns:a16="http://schemas.microsoft.com/office/drawing/2014/main" id="{13D53E12-BFE6-EA4C-E71F-066D24E79EFA}"/>
              </a:ext>
            </a:extLst>
          </p:cNvPr>
          <p:cNvSpPr>
            <a:spLocks noGrp="1"/>
          </p:cNvSpPr>
          <p:nvPr>
            <p:ph type="sldNum" sz="quarter" idx="12"/>
          </p:nvPr>
        </p:nvSpPr>
        <p:spPr/>
        <p:txBody>
          <a:bodyPr/>
          <a:lstStyle/>
          <a:p>
            <a:fld id="{97ADD2CD-795E-40BA-91BF-A8DAF0C6D858}" type="slidenum">
              <a:rPr lang="en-US" smtClean="0"/>
              <a:t>4</a:t>
            </a:fld>
            <a:endParaRPr lang="en-US" dirty="0"/>
          </a:p>
        </p:txBody>
      </p:sp>
      <p:sp>
        <p:nvSpPr>
          <p:cNvPr id="8" name="TextBox 7">
            <a:extLst>
              <a:ext uri="{FF2B5EF4-FFF2-40B4-BE49-F238E27FC236}">
                <a16:creationId xmlns:a16="http://schemas.microsoft.com/office/drawing/2014/main" id="{569A5822-ADF6-191E-B467-388C15621D28}"/>
              </a:ext>
            </a:extLst>
          </p:cNvPr>
          <p:cNvSpPr txBox="1"/>
          <p:nvPr/>
        </p:nvSpPr>
        <p:spPr>
          <a:xfrm>
            <a:off x="6840187" y="2458192"/>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6155BFF7-18E8-357A-1C27-75CAF62DD327}"/>
              </a:ext>
            </a:extLst>
          </p:cNvPr>
          <p:cNvSpPr txBox="1"/>
          <p:nvPr/>
        </p:nvSpPr>
        <p:spPr>
          <a:xfrm>
            <a:off x="3245000" y="722671"/>
            <a:ext cx="5876930" cy="584775"/>
          </a:xfrm>
          <a:prstGeom prst="rect">
            <a:avLst/>
          </a:prstGeom>
          <a:noFill/>
        </p:spPr>
        <p:txBody>
          <a:bodyPr wrap="none" rtlCol="0">
            <a:spAutoFit/>
          </a:bodyPr>
          <a:lstStyle/>
          <a:p>
            <a:pPr algn="ctr"/>
            <a:r>
              <a:rPr lang="en-US" sz="3200" b="1" dirty="0">
                <a:solidFill>
                  <a:schemeClr val="bg1"/>
                </a:solidFill>
                <a:latin typeface="Arial" panose="020B0604020202020204" pitchFamily="34" charset="0"/>
                <a:cs typeface="Arial" panose="020B0604020202020204" pitchFamily="34" charset="0"/>
              </a:rPr>
              <a:t>Background: Payroll Matters </a:t>
            </a:r>
            <a:endParaRPr lang="en-US" sz="28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425BDCE-4DC1-FC97-2FB9-AA556E6B5D47}"/>
              </a:ext>
            </a:extLst>
          </p:cNvPr>
          <p:cNvSpPr txBox="1"/>
          <p:nvPr/>
        </p:nvSpPr>
        <p:spPr>
          <a:xfrm>
            <a:off x="1570656" y="1785573"/>
            <a:ext cx="9642764" cy="5703100"/>
          </a:xfrm>
          <a:prstGeom prst="rect">
            <a:avLst/>
          </a:prstGeom>
          <a:noFill/>
        </p:spPr>
        <p:txBody>
          <a:bodyPr wrap="square" rtlCol="0">
            <a:spAutoFit/>
          </a:bodyPr>
          <a:lstStyle/>
          <a:p>
            <a:pPr marL="228600" marR="0">
              <a:lnSpc>
                <a:spcPct val="115000"/>
              </a:lnSpc>
              <a:spcAft>
                <a:spcPts val="800"/>
              </a:spcAft>
            </a:pPr>
            <a:endParaRPr lang="en-US" sz="1000" dirty="0">
              <a:solidFill>
                <a:schemeClr val="bg1"/>
              </a:solidFill>
              <a:latin typeface="SourceSansProRegular"/>
            </a:endParaRPr>
          </a:p>
          <a:p>
            <a:pPr marL="514350" marR="0" indent="-285750">
              <a:lnSpc>
                <a:spcPct val="115000"/>
              </a:lnSpc>
              <a:spcAft>
                <a:spcPts val="800"/>
              </a:spcAft>
              <a:buFont typeface="Arial" panose="020B0604020202020204" pitchFamily="34" charset="0"/>
              <a:buChar char="•"/>
            </a:pPr>
            <a:endPar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endParaRPr>
          </a:p>
          <a:p>
            <a:pPr marL="514350" marR="0" indent="-285750">
              <a:lnSpc>
                <a:spcPct val="115000"/>
              </a:lnSpc>
              <a:spcAft>
                <a:spcPts val="800"/>
              </a:spcAft>
              <a:buFont typeface="Arial" panose="020B0604020202020204" pitchFamily="34" charset="0"/>
              <a:buChar char="•"/>
            </a:pPr>
            <a:r>
              <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Specifically, “payroll” for tax purposes is key.</a:t>
            </a:r>
          </a:p>
          <a:p>
            <a:pPr marL="514350" marR="0" indent="-285750">
              <a:lnSpc>
                <a:spcPct val="115000"/>
              </a:lnSpc>
              <a:spcAft>
                <a:spcPts val="800"/>
              </a:spcAft>
              <a:buFont typeface="Arial" panose="020B0604020202020204" pitchFamily="34" charset="0"/>
              <a:buChar char="•"/>
            </a:pPr>
            <a:r>
              <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“Payroll records” for purposes of the U.S. Department of Labor (DOL) is not the same for purposes of the Internal Revenue Service (IRS)</a:t>
            </a:r>
          </a:p>
          <a:p>
            <a:pPr marL="514350" marR="0" indent="-285750">
              <a:lnSpc>
                <a:spcPct val="115000"/>
              </a:lnSpc>
              <a:spcAft>
                <a:spcPts val="800"/>
              </a:spcAft>
              <a:buFont typeface="Arial" panose="020B0604020202020204" pitchFamily="34" charset="0"/>
              <a:buChar char="•"/>
            </a:pPr>
            <a:r>
              <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If you are not on the employer’s payroll for tax/IRS purposes, you may be ineligible for employment benefits governed by the tax code and ERISA(*).</a:t>
            </a:r>
          </a:p>
          <a:p>
            <a:pPr marL="514350" marR="0" indent="-285750">
              <a:lnSpc>
                <a:spcPct val="115000"/>
              </a:lnSpc>
              <a:spcAft>
                <a:spcPts val="800"/>
              </a:spcAft>
              <a:buFont typeface="Arial" panose="020B0604020202020204" pitchFamily="34" charset="0"/>
              <a:buChar char="•"/>
            </a:pPr>
            <a:r>
              <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Revenue Ruling 65-165 may be used intentionally / unintentionally to keep some people with disabilities off of the payroll for employment tax purposes.</a:t>
            </a:r>
          </a:p>
          <a:p>
            <a:pPr marL="514350" marR="0" indent="-285750">
              <a:lnSpc>
                <a:spcPct val="115000"/>
              </a:lnSpc>
              <a:spcAft>
                <a:spcPts val="800"/>
              </a:spcAft>
              <a:buFont typeface="Arial" panose="020B0604020202020204" pitchFamily="34" charset="0"/>
              <a:buChar char="•"/>
            </a:pPr>
            <a:endParaRPr lang="en-US" kern="100" dirty="0">
              <a:solidFill>
                <a:schemeClr val="bg1"/>
              </a:solidFill>
              <a:latin typeface="Arial" panose="020B0604020202020204" pitchFamily="34" charset="0"/>
              <a:ea typeface="Aptos" panose="020B0004020202020204" pitchFamily="34" charset="0"/>
              <a:cs typeface="Times New Roman" panose="02020603050405020304" pitchFamily="18" charset="0"/>
            </a:endParaRPr>
          </a:p>
          <a:p>
            <a:pPr marL="514350" marR="0" indent="-285750">
              <a:lnSpc>
                <a:spcPct val="115000"/>
              </a:lnSpc>
              <a:spcAft>
                <a:spcPts val="800"/>
              </a:spcAft>
              <a:buFont typeface="Arial" panose="020B0604020202020204" pitchFamily="34" charset="0"/>
              <a:buChar char="•"/>
            </a:pPr>
            <a:endParaRPr lang="en-US" kern="100" dirty="0">
              <a:solidFill>
                <a:schemeClr val="bg1"/>
              </a:solidFill>
              <a:latin typeface="Arial" panose="020B0604020202020204" pitchFamily="34" charset="0"/>
              <a:ea typeface="Aptos" panose="020B0004020202020204" pitchFamily="34" charset="0"/>
              <a:cs typeface="Times New Roman" panose="02020603050405020304" pitchFamily="18" charset="0"/>
            </a:endParaRPr>
          </a:p>
          <a:p>
            <a:pPr marL="514350" marR="0" indent="-285750">
              <a:lnSpc>
                <a:spcPct val="115000"/>
              </a:lnSpc>
              <a:spcAft>
                <a:spcPts val="800"/>
              </a:spcAft>
              <a:buFont typeface="Arial" panose="020B0604020202020204" pitchFamily="34" charset="0"/>
              <a:buChar char="•"/>
            </a:pPr>
            <a:endParaRPr lang="en-US" kern="100" dirty="0">
              <a:solidFill>
                <a:schemeClr val="bg1"/>
              </a:solidFill>
              <a:latin typeface="Arial" panose="020B0604020202020204" pitchFamily="34" charset="0"/>
              <a:ea typeface="Aptos" panose="020B0004020202020204" pitchFamily="34" charset="0"/>
              <a:cs typeface="Times New Roman" panose="02020603050405020304" pitchFamily="18" charset="0"/>
            </a:endParaRPr>
          </a:p>
          <a:p>
            <a:pPr marL="514350" marR="0" indent="-285750">
              <a:lnSpc>
                <a:spcPct val="115000"/>
              </a:lnSpc>
              <a:spcAft>
                <a:spcPts val="800"/>
              </a:spcAft>
              <a:buFont typeface="Arial" panose="020B0604020202020204" pitchFamily="34" charset="0"/>
              <a:buChar char="•"/>
            </a:pPr>
            <a:endPar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US" sz="2400" dirty="0">
              <a:solidFill>
                <a:schemeClr val="bg1"/>
              </a:solidFill>
            </a:endParaRPr>
          </a:p>
        </p:txBody>
      </p:sp>
      <p:sp>
        <p:nvSpPr>
          <p:cNvPr id="5" name="TextBox 4">
            <a:extLst>
              <a:ext uri="{FF2B5EF4-FFF2-40B4-BE49-F238E27FC236}">
                <a16:creationId xmlns:a16="http://schemas.microsoft.com/office/drawing/2014/main" id="{2B3820AD-77C8-DD63-0CAC-F1D850C4F960}"/>
              </a:ext>
            </a:extLst>
          </p:cNvPr>
          <p:cNvSpPr txBox="1"/>
          <p:nvPr/>
        </p:nvSpPr>
        <p:spPr>
          <a:xfrm>
            <a:off x="1430594" y="6017342"/>
            <a:ext cx="184731" cy="369332"/>
          </a:xfrm>
          <a:prstGeom prst="rect">
            <a:avLst/>
          </a:prstGeom>
          <a:noFill/>
        </p:spPr>
        <p:txBody>
          <a:bodyPr wrap="none" rtlCol="0">
            <a:spAutoFit/>
          </a:bodyPr>
          <a:lstStyle/>
          <a:p>
            <a:endParaRPr lang="en-US" dirty="0"/>
          </a:p>
        </p:txBody>
      </p:sp>
    </p:spTree>
    <p:custDataLst>
      <p:tags r:id="rId1"/>
    </p:custDataLst>
    <p:extLst>
      <p:ext uri="{BB962C8B-B14F-4D97-AF65-F5344CB8AC3E}">
        <p14:creationId xmlns:p14="http://schemas.microsoft.com/office/powerpoint/2010/main" val="41477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044E8-7B17-C0A9-E1FE-1FCC92A42646}"/>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16D6BCA-2FF8-B4BB-60B6-E4E9F6ED5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37A747C-7CE6-3CF8-D79E-A3EB83E50A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E055DBB-029C-5A19-396C-533126CD3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1A05009-06DB-DDC7-731E-576C90C09A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1200B1A-210A-7E0D-0BE6-2CEA67D8F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37EBBA5-C99D-4BC9-2DAC-850E40AC0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FA37D979-FF13-06DD-1BE8-9BB0B1D5F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 name="Picture 19" descr="Logo&#10;&#10;Description automatically generated">
            <a:extLst>
              <a:ext uri="{FF2B5EF4-FFF2-40B4-BE49-F238E27FC236}">
                <a16:creationId xmlns:a16="http://schemas.microsoft.com/office/drawing/2014/main" id="{A331EEC9-69E0-E048-0A1E-C58D845ACA1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33908" y="178570"/>
            <a:ext cx="1014730" cy="1014730"/>
          </a:xfrm>
          <a:prstGeom prst="rect">
            <a:avLst/>
          </a:prstGeom>
          <a:noFill/>
          <a:ln>
            <a:noFill/>
          </a:ln>
        </p:spPr>
      </p:pic>
      <p:sp>
        <p:nvSpPr>
          <p:cNvPr id="2" name="Slide Number Placeholder 1">
            <a:extLst>
              <a:ext uri="{FF2B5EF4-FFF2-40B4-BE49-F238E27FC236}">
                <a16:creationId xmlns:a16="http://schemas.microsoft.com/office/drawing/2014/main" id="{1AEB88D4-6F41-6304-DE6E-A7985771F03B}"/>
              </a:ext>
            </a:extLst>
          </p:cNvPr>
          <p:cNvSpPr>
            <a:spLocks noGrp="1"/>
          </p:cNvSpPr>
          <p:nvPr>
            <p:ph type="sldNum" sz="quarter" idx="12"/>
          </p:nvPr>
        </p:nvSpPr>
        <p:spPr/>
        <p:txBody>
          <a:bodyPr/>
          <a:lstStyle/>
          <a:p>
            <a:fld id="{97ADD2CD-795E-40BA-91BF-A8DAF0C6D858}" type="slidenum">
              <a:rPr lang="en-US" smtClean="0"/>
              <a:t>5</a:t>
            </a:fld>
            <a:endParaRPr lang="en-US" dirty="0"/>
          </a:p>
        </p:txBody>
      </p:sp>
      <p:sp>
        <p:nvSpPr>
          <p:cNvPr id="8" name="TextBox 7">
            <a:extLst>
              <a:ext uri="{FF2B5EF4-FFF2-40B4-BE49-F238E27FC236}">
                <a16:creationId xmlns:a16="http://schemas.microsoft.com/office/drawing/2014/main" id="{F41B79B1-3C8F-7C87-6287-036F5260C269}"/>
              </a:ext>
            </a:extLst>
          </p:cNvPr>
          <p:cNvSpPr txBox="1"/>
          <p:nvPr/>
        </p:nvSpPr>
        <p:spPr>
          <a:xfrm>
            <a:off x="6840187" y="2458192"/>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BE10CB9E-8C53-B2E8-36EF-F67E1964FAFF}"/>
              </a:ext>
            </a:extLst>
          </p:cNvPr>
          <p:cNvSpPr txBox="1"/>
          <p:nvPr/>
        </p:nvSpPr>
        <p:spPr>
          <a:xfrm>
            <a:off x="2529269" y="722671"/>
            <a:ext cx="7308412" cy="584775"/>
          </a:xfrm>
          <a:prstGeom prst="rect">
            <a:avLst/>
          </a:prstGeom>
          <a:noFill/>
        </p:spPr>
        <p:txBody>
          <a:bodyPr wrap="none" rtlCol="0">
            <a:spAutoFit/>
          </a:bodyPr>
          <a:lstStyle/>
          <a:p>
            <a:pPr algn="ctr"/>
            <a:r>
              <a:rPr lang="en-US" sz="3200" b="1" dirty="0">
                <a:solidFill>
                  <a:schemeClr val="bg1"/>
                </a:solidFill>
                <a:latin typeface="Arial" panose="020B0604020202020204" pitchFamily="34" charset="0"/>
                <a:cs typeface="Arial" panose="020B0604020202020204" pitchFamily="34" charset="0"/>
              </a:rPr>
              <a:t>Background: Revenue Ruling 65-165</a:t>
            </a:r>
            <a:endParaRPr lang="en-US" sz="28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EED5B9C-8F82-289E-74DE-38E785DFA7CB}"/>
              </a:ext>
            </a:extLst>
          </p:cNvPr>
          <p:cNvSpPr txBox="1"/>
          <p:nvPr/>
        </p:nvSpPr>
        <p:spPr>
          <a:xfrm>
            <a:off x="868565" y="1541980"/>
            <a:ext cx="10626318" cy="8171724"/>
          </a:xfrm>
          <a:prstGeom prst="rect">
            <a:avLst/>
          </a:prstGeom>
          <a:noFill/>
        </p:spPr>
        <p:txBody>
          <a:bodyPr wrap="square" rtlCol="0">
            <a:spAutoFit/>
          </a:bodyPr>
          <a:lstStyle/>
          <a:p>
            <a:pPr marL="400050" marR="0" indent="-171450">
              <a:lnSpc>
                <a:spcPct val="115000"/>
              </a:lnSpc>
              <a:spcAft>
                <a:spcPts val="800"/>
              </a:spcAft>
              <a:buFont typeface="Arial" panose="020B0604020202020204" pitchFamily="34" charset="0"/>
              <a:buChar char="•"/>
            </a:pPr>
            <a:r>
              <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Created in 1965 to resolve the question of whether people with disabilities in sheltered workshop are employees for federal employment tax purposes </a:t>
            </a:r>
          </a:p>
          <a:p>
            <a:pPr marL="400050" marR="0" indent="-171450">
              <a:lnSpc>
                <a:spcPct val="115000"/>
              </a:lnSpc>
              <a:spcAft>
                <a:spcPts val="800"/>
              </a:spcAft>
              <a:buFont typeface="Arial" panose="020B0604020202020204" pitchFamily="34" charset="0"/>
              <a:buChar char="•"/>
            </a:pPr>
            <a:r>
              <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Used to determine employment status for PWD for FICA and FUTA purposes</a:t>
            </a:r>
          </a:p>
          <a:p>
            <a:pPr marL="400050" marR="0" indent="-171450">
              <a:lnSpc>
                <a:spcPct val="115000"/>
              </a:lnSpc>
              <a:spcAft>
                <a:spcPts val="800"/>
              </a:spcAft>
              <a:buFont typeface="Arial" panose="020B0604020202020204" pitchFamily="34" charset="0"/>
              <a:buChar char="•"/>
            </a:pPr>
            <a:r>
              <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Allows sheltered workshops to classify people with disabilities as one of three statuses:</a:t>
            </a:r>
          </a:p>
          <a:p>
            <a:pPr marL="457200" marR="0" indent="-228600">
              <a:lnSpc>
                <a:spcPct val="115000"/>
              </a:lnSpc>
              <a:spcAft>
                <a:spcPts val="800"/>
              </a:spcAft>
              <a:buAutoNum type="arabicPeriod"/>
            </a:pPr>
            <a:r>
              <a:rPr lang="en-US" sz="1400" b="1" u="sng"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CLIENT / REHABILITATION CLIENT</a:t>
            </a:r>
            <a:r>
              <a:rPr lang="en-US" sz="14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 – PWD is not an employee  when given orientation and training in a sheltered workshop as part of a rehabilitation program designed to prepare them for placement in private industry. No employment relationship and trainees are not eligible for benefits given to employees.</a:t>
            </a:r>
          </a:p>
          <a:p>
            <a:pPr marL="457200" marR="0" indent="-228600">
              <a:lnSpc>
                <a:spcPct val="115000"/>
              </a:lnSpc>
              <a:spcAft>
                <a:spcPts val="800"/>
              </a:spcAft>
              <a:buAutoNum type="arabicPeriod"/>
            </a:pPr>
            <a:r>
              <a:rPr lang="en-US" sz="1400" b="1" u="sng"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EMPLOYEE</a:t>
            </a:r>
            <a:r>
              <a:rPr lang="en-US" sz="14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 - After completing training and becoming capable of performing a job offered in the workshop, the PWD can work in the workshop temporarily while awaiting placement in private industry, or permanently if unable to compete in regular industry. Working conditions must be comparable to those in private industry, meaning that the worker can be discharged if work is not satisfactory. An employment relationship is intended, and the workers are eligible for employee benefits. </a:t>
            </a:r>
          </a:p>
          <a:p>
            <a:pPr marL="457200" marR="0" indent="-228600">
              <a:lnSpc>
                <a:spcPct val="115000"/>
              </a:lnSpc>
              <a:spcAft>
                <a:spcPts val="800"/>
              </a:spcAft>
              <a:buAutoNum type="arabicPeriod"/>
            </a:pPr>
            <a:r>
              <a:rPr lang="en-US" sz="1400" b="1" u="sng"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INDEPENDENT CONTRACTOR</a:t>
            </a:r>
            <a:r>
              <a:rPr lang="en-US" sz="14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 – When an individual is incapable of working in the workshop, but able to produce salable goods, the workshop provides the materials which may be produced at the individual’s home, delivers the materials, provides instructions, and pays for completed articles which the individuals wishes to sell. Individuals may work when they please without being bound by production schedules and may sell the articles wherever they please. Under this fact pattern, no employment relation is intended.</a:t>
            </a:r>
          </a:p>
          <a:p>
            <a:pPr marL="514350" marR="0" indent="-285750">
              <a:lnSpc>
                <a:spcPct val="115000"/>
              </a:lnSpc>
              <a:spcAft>
                <a:spcPts val="800"/>
              </a:spcAft>
              <a:buFont typeface="Arial" panose="020B0604020202020204" pitchFamily="34" charset="0"/>
              <a:buChar char="•"/>
            </a:pPr>
            <a:endPar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endParaRPr>
          </a:p>
          <a:p>
            <a:pPr marL="514350" marR="0" indent="-285750">
              <a:lnSpc>
                <a:spcPct val="115000"/>
              </a:lnSpc>
              <a:spcAft>
                <a:spcPts val="800"/>
              </a:spcAft>
              <a:buFont typeface="Arial" panose="020B0604020202020204" pitchFamily="34" charset="0"/>
              <a:buChar char="•"/>
            </a:pPr>
            <a:endPar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endParaRPr>
          </a:p>
          <a:p>
            <a:pPr marL="514350" marR="0" indent="-285750">
              <a:lnSpc>
                <a:spcPct val="115000"/>
              </a:lnSpc>
              <a:spcAft>
                <a:spcPts val="800"/>
              </a:spcAft>
              <a:buFont typeface="Arial" panose="020B0604020202020204" pitchFamily="34" charset="0"/>
              <a:buChar char="•"/>
            </a:pPr>
            <a:endPar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endParaRPr>
          </a:p>
          <a:p>
            <a:pPr marL="514350" marR="0" indent="-285750">
              <a:lnSpc>
                <a:spcPct val="115000"/>
              </a:lnSpc>
              <a:spcAft>
                <a:spcPts val="800"/>
              </a:spcAft>
              <a:buFont typeface="Arial" panose="020B0604020202020204" pitchFamily="34" charset="0"/>
              <a:buChar char="•"/>
            </a:pPr>
            <a:endPar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endParaRPr>
          </a:p>
          <a:p>
            <a:pPr marL="514350" marR="0" indent="-285750">
              <a:lnSpc>
                <a:spcPct val="115000"/>
              </a:lnSpc>
              <a:spcAft>
                <a:spcPts val="800"/>
              </a:spcAft>
              <a:buFont typeface="Arial" panose="020B0604020202020204" pitchFamily="34" charset="0"/>
              <a:buChar char="•"/>
            </a:pPr>
            <a:endParaRPr lang="en-US" sz="2000" kern="100" dirty="0">
              <a:solidFill>
                <a:schemeClr val="bg1"/>
              </a:solidFill>
              <a:latin typeface="Arial" panose="020B0604020202020204" pitchFamily="34" charset="0"/>
              <a:ea typeface="Aptos" panose="020B0004020202020204" pitchFamily="34" charset="0"/>
              <a:cs typeface="Times New Roman" panose="02020603050405020304" pitchFamily="18" charset="0"/>
            </a:endParaRPr>
          </a:p>
          <a:p>
            <a:pPr marL="514350" marR="0" indent="-285750">
              <a:lnSpc>
                <a:spcPct val="115000"/>
              </a:lnSpc>
              <a:spcAft>
                <a:spcPts val="800"/>
              </a:spcAft>
              <a:buFont typeface="Arial" panose="020B0604020202020204" pitchFamily="34" charset="0"/>
              <a:buChar char="•"/>
            </a:pPr>
            <a:endPar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US" sz="2000" dirty="0">
              <a:solidFill>
                <a:schemeClr val="bg1"/>
              </a:solidFill>
            </a:endParaRPr>
          </a:p>
        </p:txBody>
      </p:sp>
      <p:sp>
        <p:nvSpPr>
          <p:cNvPr id="5" name="TextBox 4">
            <a:extLst>
              <a:ext uri="{FF2B5EF4-FFF2-40B4-BE49-F238E27FC236}">
                <a16:creationId xmlns:a16="http://schemas.microsoft.com/office/drawing/2014/main" id="{3C16071C-E737-14E0-98D0-456CD53AB3B7}"/>
              </a:ext>
            </a:extLst>
          </p:cNvPr>
          <p:cNvSpPr txBox="1"/>
          <p:nvPr/>
        </p:nvSpPr>
        <p:spPr>
          <a:xfrm>
            <a:off x="1430594" y="6017342"/>
            <a:ext cx="184731" cy="369332"/>
          </a:xfrm>
          <a:prstGeom prst="rect">
            <a:avLst/>
          </a:prstGeom>
          <a:noFill/>
        </p:spPr>
        <p:txBody>
          <a:bodyPr wrap="none" rtlCol="0">
            <a:spAutoFit/>
          </a:bodyPr>
          <a:lstStyle/>
          <a:p>
            <a:endParaRPr lang="en-US" dirty="0"/>
          </a:p>
        </p:txBody>
      </p:sp>
    </p:spTree>
    <p:custDataLst>
      <p:tags r:id="rId1"/>
    </p:custDataLst>
    <p:extLst>
      <p:ext uri="{BB962C8B-B14F-4D97-AF65-F5344CB8AC3E}">
        <p14:creationId xmlns:p14="http://schemas.microsoft.com/office/powerpoint/2010/main" val="747016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AEB17-A7E0-605C-A654-A470EA1FCD32}"/>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433215E-4F05-67FA-C260-CC9FC5574A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0D21A13-2676-3DE5-0E1E-A41AFEC3A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0F0EE62-E475-A8D5-359D-EEBFE2660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2F54E41-E117-AD00-2201-20AFBA2B01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FE2EAD9-7F10-7332-8CA0-AD820FA25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FD3F607-BC3B-DECC-91B8-E7A2E0B3C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62A3A902-AD2A-772F-3C89-E43D9B9830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 name="Picture 19" descr="Logo&#10;&#10;Description automatically generated">
            <a:extLst>
              <a:ext uri="{FF2B5EF4-FFF2-40B4-BE49-F238E27FC236}">
                <a16:creationId xmlns:a16="http://schemas.microsoft.com/office/drawing/2014/main" id="{2DA9D14B-FB64-369C-E623-9AE637A5182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33908" y="178570"/>
            <a:ext cx="1014730" cy="1014730"/>
          </a:xfrm>
          <a:prstGeom prst="rect">
            <a:avLst/>
          </a:prstGeom>
          <a:noFill/>
          <a:ln>
            <a:noFill/>
          </a:ln>
        </p:spPr>
      </p:pic>
      <p:sp>
        <p:nvSpPr>
          <p:cNvPr id="2" name="Slide Number Placeholder 1">
            <a:extLst>
              <a:ext uri="{FF2B5EF4-FFF2-40B4-BE49-F238E27FC236}">
                <a16:creationId xmlns:a16="http://schemas.microsoft.com/office/drawing/2014/main" id="{913871AB-7F7F-3E6C-46A0-7EB986D54A6D}"/>
              </a:ext>
            </a:extLst>
          </p:cNvPr>
          <p:cNvSpPr>
            <a:spLocks noGrp="1"/>
          </p:cNvSpPr>
          <p:nvPr>
            <p:ph type="sldNum" sz="quarter" idx="12"/>
          </p:nvPr>
        </p:nvSpPr>
        <p:spPr/>
        <p:txBody>
          <a:bodyPr/>
          <a:lstStyle/>
          <a:p>
            <a:fld id="{97ADD2CD-795E-40BA-91BF-A8DAF0C6D858}" type="slidenum">
              <a:rPr lang="en-US" smtClean="0"/>
              <a:t>6</a:t>
            </a:fld>
            <a:endParaRPr lang="en-US" dirty="0"/>
          </a:p>
        </p:txBody>
      </p:sp>
      <p:sp>
        <p:nvSpPr>
          <p:cNvPr id="8" name="TextBox 7">
            <a:extLst>
              <a:ext uri="{FF2B5EF4-FFF2-40B4-BE49-F238E27FC236}">
                <a16:creationId xmlns:a16="http://schemas.microsoft.com/office/drawing/2014/main" id="{77BA5BA2-3D9D-047A-9A57-BF824A52A706}"/>
              </a:ext>
            </a:extLst>
          </p:cNvPr>
          <p:cNvSpPr txBox="1"/>
          <p:nvPr/>
        </p:nvSpPr>
        <p:spPr>
          <a:xfrm>
            <a:off x="6840187" y="2458192"/>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89A2E013-4AF1-E668-D767-AE5EFA9A2E0D}"/>
              </a:ext>
            </a:extLst>
          </p:cNvPr>
          <p:cNvSpPr txBox="1"/>
          <p:nvPr/>
        </p:nvSpPr>
        <p:spPr>
          <a:xfrm>
            <a:off x="3976787" y="722671"/>
            <a:ext cx="4413388"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NCD FOUND EXAMPLES</a:t>
            </a:r>
          </a:p>
        </p:txBody>
      </p:sp>
      <p:sp>
        <p:nvSpPr>
          <p:cNvPr id="5" name="TextBox 4">
            <a:extLst>
              <a:ext uri="{FF2B5EF4-FFF2-40B4-BE49-F238E27FC236}">
                <a16:creationId xmlns:a16="http://schemas.microsoft.com/office/drawing/2014/main" id="{54391C20-2C98-DC9F-696E-D22C697E7A14}"/>
              </a:ext>
            </a:extLst>
          </p:cNvPr>
          <p:cNvSpPr txBox="1"/>
          <p:nvPr/>
        </p:nvSpPr>
        <p:spPr>
          <a:xfrm>
            <a:off x="1430594" y="6017342"/>
            <a:ext cx="184731" cy="369332"/>
          </a:xfrm>
          <a:prstGeom prst="rect">
            <a:avLst/>
          </a:prstGeom>
          <a:noFill/>
        </p:spPr>
        <p:txBody>
          <a:bodyPr wrap="none" rtlCol="0">
            <a:spAutoFit/>
          </a:bodyPr>
          <a:lstStyle/>
          <a:p>
            <a:endParaRPr lang="en-US" dirty="0"/>
          </a:p>
        </p:txBody>
      </p:sp>
      <p:pic>
        <p:nvPicPr>
          <p:cNvPr id="7" name="Picture 6" descr="A screenshot of a computer&#10;&#10;Description automatically generated">
            <a:extLst>
              <a:ext uri="{FF2B5EF4-FFF2-40B4-BE49-F238E27FC236}">
                <a16:creationId xmlns:a16="http://schemas.microsoft.com/office/drawing/2014/main" id="{9D647B0C-B9DB-C4A4-1B36-99C2290F1C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8159" y="1780194"/>
            <a:ext cx="8394263" cy="3926291"/>
          </a:xfrm>
          <a:prstGeom prst="rect">
            <a:avLst/>
          </a:prstGeom>
        </p:spPr>
      </p:pic>
    </p:spTree>
    <p:custDataLst>
      <p:tags r:id="rId1"/>
    </p:custDataLst>
    <p:extLst>
      <p:ext uri="{BB962C8B-B14F-4D97-AF65-F5344CB8AC3E}">
        <p14:creationId xmlns:p14="http://schemas.microsoft.com/office/powerpoint/2010/main" val="3175820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B6836-2461-9066-5386-6F4E24961808}"/>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2F24FC7-17D5-2351-A3E5-382D12937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04265C25-742E-96A5-B662-FB2D02616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B008C5FC-8724-ED3C-809B-6BFDC242C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3C01A3FC-8EC0-DEF5-8D60-6A758707F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7A64AF0-B661-F12C-C3BE-99E40AD4B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DEA4F91-46B2-A01E-3CEF-BA7E370CB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4AF0B332-F4B7-3D24-79B9-773F1AD80F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 name="Picture 19" descr="Logo&#10;&#10;Description automatically generated">
            <a:extLst>
              <a:ext uri="{FF2B5EF4-FFF2-40B4-BE49-F238E27FC236}">
                <a16:creationId xmlns:a16="http://schemas.microsoft.com/office/drawing/2014/main" id="{D0057FD6-90F1-167B-3E55-07EA13E83D1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33908" y="178570"/>
            <a:ext cx="1014730" cy="1014730"/>
          </a:xfrm>
          <a:prstGeom prst="rect">
            <a:avLst/>
          </a:prstGeom>
          <a:noFill/>
          <a:ln>
            <a:noFill/>
          </a:ln>
        </p:spPr>
      </p:pic>
      <p:sp>
        <p:nvSpPr>
          <p:cNvPr id="2" name="Slide Number Placeholder 1">
            <a:extLst>
              <a:ext uri="{FF2B5EF4-FFF2-40B4-BE49-F238E27FC236}">
                <a16:creationId xmlns:a16="http://schemas.microsoft.com/office/drawing/2014/main" id="{8605276D-C54B-ADF1-C985-1F1A14864CFF}"/>
              </a:ext>
            </a:extLst>
          </p:cNvPr>
          <p:cNvSpPr>
            <a:spLocks noGrp="1"/>
          </p:cNvSpPr>
          <p:nvPr>
            <p:ph type="sldNum" sz="quarter" idx="12"/>
          </p:nvPr>
        </p:nvSpPr>
        <p:spPr/>
        <p:txBody>
          <a:bodyPr/>
          <a:lstStyle/>
          <a:p>
            <a:fld id="{97ADD2CD-795E-40BA-91BF-A8DAF0C6D858}" type="slidenum">
              <a:rPr lang="en-US" smtClean="0"/>
              <a:t>7</a:t>
            </a:fld>
            <a:endParaRPr lang="en-US" dirty="0"/>
          </a:p>
        </p:txBody>
      </p:sp>
      <p:sp>
        <p:nvSpPr>
          <p:cNvPr id="8" name="TextBox 7">
            <a:extLst>
              <a:ext uri="{FF2B5EF4-FFF2-40B4-BE49-F238E27FC236}">
                <a16:creationId xmlns:a16="http://schemas.microsoft.com/office/drawing/2014/main" id="{A090CB1C-F753-1DDD-7D18-20ED38A07EBA}"/>
              </a:ext>
            </a:extLst>
          </p:cNvPr>
          <p:cNvSpPr txBox="1"/>
          <p:nvPr/>
        </p:nvSpPr>
        <p:spPr>
          <a:xfrm>
            <a:off x="6840187" y="2458192"/>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1595A642-423B-4CBE-DFA4-134713E412AE}"/>
              </a:ext>
            </a:extLst>
          </p:cNvPr>
          <p:cNvSpPr txBox="1"/>
          <p:nvPr/>
        </p:nvSpPr>
        <p:spPr>
          <a:xfrm>
            <a:off x="3976787" y="722671"/>
            <a:ext cx="4413388"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NCD FOUND EXAMPLES</a:t>
            </a:r>
          </a:p>
        </p:txBody>
      </p:sp>
      <p:sp>
        <p:nvSpPr>
          <p:cNvPr id="5" name="TextBox 4">
            <a:extLst>
              <a:ext uri="{FF2B5EF4-FFF2-40B4-BE49-F238E27FC236}">
                <a16:creationId xmlns:a16="http://schemas.microsoft.com/office/drawing/2014/main" id="{24E81C34-489E-2FA2-A835-DAB4BDD35180}"/>
              </a:ext>
            </a:extLst>
          </p:cNvPr>
          <p:cNvSpPr txBox="1"/>
          <p:nvPr/>
        </p:nvSpPr>
        <p:spPr>
          <a:xfrm>
            <a:off x="1430594" y="6017342"/>
            <a:ext cx="184731" cy="369332"/>
          </a:xfrm>
          <a:prstGeom prst="rect">
            <a:avLst/>
          </a:prstGeom>
          <a:noFill/>
        </p:spPr>
        <p:txBody>
          <a:bodyPr wrap="none" rtlCol="0">
            <a:spAutoFit/>
          </a:bodyPr>
          <a:lstStyle/>
          <a:p>
            <a:endParaRPr lang="en-US" dirty="0"/>
          </a:p>
        </p:txBody>
      </p:sp>
      <p:pic>
        <p:nvPicPr>
          <p:cNvPr id="3" name="Picture 2" descr="A screenshot of a message&#10;&#10;Description automatically generated">
            <a:extLst>
              <a:ext uri="{FF2B5EF4-FFF2-40B4-BE49-F238E27FC236}">
                <a16:creationId xmlns:a16="http://schemas.microsoft.com/office/drawing/2014/main" id="{D6A59757-417D-DB41-08A9-F4B07C40D5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8208" y="1675163"/>
            <a:ext cx="8090641" cy="3507673"/>
          </a:xfrm>
          <a:prstGeom prst="rect">
            <a:avLst/>
          </a:prstGeom>
        </p:spPr>
      </p:pic>
    </p:spTree>
    <p:custDataLst>
      <p:tags r:id="rId1"/>
    </p:custDataLst>
    <p:extLst>
      <p:ext uri="{BB962C8B-B14F-4D97-AF65-F5344CB8AC3E}">
        <p14:creationId xmlns:p14="http://schemas.microsoft.com/office/powerpoint/2010/main" val="583973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ADC06-7736-B797-0EC7-9310B12F4970}"/>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F756A48-801C-AE81-6593-55222E3CDB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D405782-82B1-3710-D706-E76F20563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9AEB9AB7-A01B-83CE-E049-E2694B280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44D92FD-770F-498E-53B2-6E30213905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530D815A-29F3-41B2-394A-7AE4395422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F3B5FDD6-C2CB-20D4-0324-CC01AD074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6FEB86F6-E6D8-6F5A-593C-0CDE98A2B1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 name="Picture 19" descr="Logo&#10;&#10;Description automatically generated">
            <a:extLst>
              <a:ext uri="{FF2B5EF4-FFF2-40B4-BE49-F238E27FC236}">
                <a16:creationId xmlns:a16="http://schemas.microsoft.com/office/drawing/2014/main" id="{8F72A005-8967-2FE6-5461-110C0269F6F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33908" y="178570"/>
            <a:ext cx="1014730" cy="1014730"/>
          </a:xfrm>
          <a:prstGeom prst="rect">
            <a:avLst/>
          </a:prstGeom>
          <a:noFill/>
          <a:ln>
            <a:noFill/>
          </a:ln>
        </p:spPr>
      </p:pic>
      <p:sp>
        <p:nvSpPr>
          <p:cNvPr id="2" name="Slide Number Placeholder 1">
            <a:extLst>
              <a:ext uri="{FF2B5EF4-FFF2-40B4-BE49-F238E27FC236}">
                <a16:creationId xmlns:a16="http://schemas.microsoft.com/office/drawing/2014/main" id="{037A881C-C7F7-978E-C9FE-EEAE6884C784}"/>
              </a:ext>
            </a:extLst>
          </p:cNvPr>
          <p:cNvSpPr>
            <a:spLocks noGrp="1"/>
          </p:cNvSpPr>
          <p:nvPr>
            <p:ph type="sldNum" sz="quarter" idx="12"/>
          </p:nvPr>
        </p:nvSpPr>
        <p:spPr/>
        <p:txBody>
          <a:bodyPr/>
          <a:lstStyle/>
          <a:p>
            <a:fld id="{97ADD2CD-795E-40BA-91BF-A8DAF0C6D858}" type="slidenum">
              <a:rPr lang="en-US" smtClean="0"/>
              <a:t>8</a:t>
            </a:fld>
            <a:endParaRPr lang="en-US" dirty="0"/>
          </a:p>
        </p:txBody>
      </p:sp>
      <p:sp>
        <p:nvSpPr>
          <p:cNvPr id="8" name="TextBox 7">
            <a:extLst>
              <a:ext uri="{FF2B5EF4-FFF2-40B4-BE49-F238E27FC236}">
                <a16:creationId xmlns:a16="http://schemas.microsoft.com/office/drawing/2014/main" id="{A4755331-2A54-A017-A701-297E080DFAF7}"/>
              </a:ext>
            </a:extLst>
          </p:cNvPr>
          <p:cNvSpPr txBox="1"/>
          <p:nvPr/>
        </p:nvSpPr>
        <p:spPr>
          <a:xfrm>
            <a:off x="6840187" y="2458192"/>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1C4BDE01-6668-5F70-A4B4-FEC42C5A7922}"/>
              </a:ext>
            </a:extLst>
          </p:cNvPr>
          <p:cNvSpPr txBox="1"/>
          <p:nvPr/>
        </p:nvSpPr>
        <p:spPr>
          <a:xfrm>
            <a:off x="2937361" y="722671"/>
            <a:ext cx="6492226" cy="584775"/>
          </a:xfrm>
          <a:prstGeom prst="rect">
            <a:avLst/>
          </a:prstGeom>
          <a:noFill/>
        </p:spPr>
        <p:txBody>
          <a:bodyPr wrap="none" rtlCol="0">
            <a:spAutoFit/>
          </a:bodyPr>
          <a:lstStyle/>
          <a:p>
            <a:pPr algn="ctr"/>
            <a:r>
              <a:rPr lang="en-US" sz="3200" b="1" dirty="0">
                <a:solidFill>
                  <a:schemeClr val="bg1"/>
                </a:solidFill>
                <a:latin typeface="Arial" panose="020B0604020202020204" pitchFamily="34" charset="0"/>
                <a:cs typeface="Arial" panose="020B0604020202020204" pitchFamily="34" charset="0"/>
              </a:rPr>
              <a:t>These Workers Are Missing Out!</a:t>
            </a:r>
            <a:endParaRPr lang="en-US" sz="28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4DB0794-BDC6-5EA5-A4BF-0C0DB694DD48}"/>
              </a:ext>
            </a:extLst>
          </p:cNvPr>
          <p:cNvSpPr txBox="1"/>
          <p:nvPr/>
        </p:nvSpPr>
        <p:spPr>
          <a:xfrm>
            <a:off x="838200" y="1470460"/>
            <a:ext cx="10795000" cy="7332585"/>
          </a:xfrm>
          <a:prstGeom prst="rect">
            <a:avLst/>
          </a:prstGeom>
          <a:noFill/>
        </p:spPr>
        <p:txBody>
          <a:bodyPr wrap="square" rtlCol="0">
            <a:spAutoFit/>
          </a:bodyPr>
          <a:lstStyle/>
          <a:p>
            <a:pPr marL="228600" marR="0">
              <a:lnSpc>
                <a:spcPct val="115000"/>
              </a:lnSpc>
              <a:spcAft>
                <a:spcPts val="800"/>
              </a:spcAft>
            </a:pPr>
            <a:r>
              <a:rPr lang="en-US" b="1" u="sng"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FLSA “employee” benefits</a:t>
            </a:r>
          </a:p>
          <a:p>
            <a:pPr marL="514350" marR="0" indent="-285750">
              <a:lnSpc>
                <a:spcPct val="115000"/>
              </a:lnSpc>
              <a:spcAft>
                <a:spcPts val="800"/>
              </a:spcAft>
              <a:buFont typeface="Arial" panose="020B0604020202020204" pitchFamily="34" charset="0"/>
              <a:buChar char="•"/>
            </a:pPr>
            <a:r>
              <a:rPr lang="en-US" sz="12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Minimum wage</a:t>
            </a:r>
          </a:p>
          <a:p>
            <a:pPr marL="514350" marR="0" indent="-285750">
              <a:lnSpc>
                <a:spcPct val="115000"/>
              </a:lnSpc>
              <a:spcAft>
                <a:spcPts val="800"/>
              </a:spcAft>
              <a:buFont typeface="Arial" panose="020B0604020202020204" pitchFamily="34" charset="0"/>
              <a:buChar char="•"/>
            </a:pPr>
            <a:r>
              <a:rPr lang="en-US" sz="12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Overtime</a:t>
            </a:r>
          </a:p>
          <a:p>
            <a:pPr marL="228600" marR="0">
              <a:lnSpc>
                <a:spcPct val="115000"/>
              </a:lnSpc>
              <a:spcAft>
                <a:spcPts val="800"/>
              </a:spcAft>
            </a:pPr>
            <a:r>
              <a:rPr lang="en-US" b="1" u="sng"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Tax “employee” benefits</a:t>
            </a:r>
          </a:p>
          <a:p>
            <a:pPr marL="514350" marR="0" indent="-285750">
              <a:lnSpc>
                <a:spcPct val="115000"/>
              </a:lnSpc>
              <a:spcAft>
                <a:spcPts val="800"/>
              </a:spcAft>
              <a:buFont typeface="Arial" panose="020B0604020202020204" pitchFamily="34" charset="0"/>
              <a:buChar char="•"/>
            </a:pPr>
            <a:r>
              <a:rPr lang="en-US" sz="12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FLSA benefits listed above</a:t>
            </a:r>
          </a:p>
          <a:p>
            <a:pPr marL="514350" marR="0" indent="-285750">
              <a:lnSpc>
                <a:spcPct val="115000"/>
              </a:lnSpc>
              <a:spcAft>
                <a:spcPts val="800"/>
              </a:spcAft>
              <a:buFont typeface="Arial" panose="020B0604020202020204" pitchFamily="34" charset="0"/>
              <a:buChar char="•"/>
            </a:pPr>
            <a:r>
              <a:rPr lang="en-US" sz="12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Paying into / earning credits towards Social Security Retirement (OASDI) eligibility</a:t>
            </a:r>
          </a:p>
          <a:p>
            <a:pPr marL="514350" marR="0" indent="-285750">
              <a:lnSpc>
                <a:spcPct val="115000"/>
              </a:lnSpc>
              <a:spcAft>
                <a:spcPts val="800"/>
              </a:spcAft>
              <a:buFont typeface="Arial" panose="020B0604020202020204" pitchFamily="34" charset="0"/>
              <a:buChar char="•"/>
            </a:pPr>
            <a:r>
              <a:rPr lang="en-US" sz="12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Paying into / earning credits toward Medicare benefits in retirement</a:t>
            </a:r>
          </a:p>
          <a:p>
            <a:pPr marL="514350" marR="0" indent="-285750">
              <a:lnSpc>
                <a:spcPct val="115000"/>
              </a:lnSpc>
              <a:spcAft>
                <a:spcPts val="800"/>
              </a:spcAft>
              <a:buFont typeface="Arial" panose="020B0604020202020204" pitchFamily="34" charset="0"/>
              <a:buChar char="•"/>
            </a:pPr>
            <a:r>
              <a:rPr lang="en-US" sz="12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ERISA benefits – tax deductible employer benefits plans including:</a:t>
            </a:r>
          </a:p>
          <a:p>
            <a:pPr marL="228600" marR="0">
              <a:lnSpc>
                <a:spcPct val="115000"/>
              </a:lnSpc>
              <a:spcAft>
                <a:spcPts val="800"/>
              </a:spcAft>
            </a:pPr>
            <a:r>
              <a:rPr lang="en-US" sz="12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	a. Health plans: Medical, dental, vision, prescription drug, and health flexible spending accounts (FSAs) </a:t>
            </a:r>
          </a:p>
          <a:p>
            <a:pPr marL="228600" marR="0">
              <a:lnSpc>
                <a:spcPct val="115000"/>
              </a:lnSpc>
              <a:spcAft>
                <a:spcPts val="800"/>
              </a:spcAft>
            </a:pPr>
            <a:r>
              <a:rPr lang="en-US" sz="12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	b. Retirement plans: Pension plans, 401(k)s, 403(b)s, and deferred compensation plans </a:t>
            </a:r>
          </a:p>
          <a:p>
            <a:pPr marL="228600" marR="0">
              <a:lnSpc>
                <a:spcPct val="115000"/>
              </a:lnSpc>
              <a:spcAft>
                <a:spcPts val="800"/>
              </a:spcAft>
            </a:pPr>
            <a:r>
              <a:rPr lang="en-US" sz="12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	c. Life insurance: Group life insurance and accidental death and dismemberment benefits </a:t>
            </a:r>
          </a:p>
          <a:p>
            <a:pPr marL="228600" marR="0">
              <a:lnSpc>
                <a:spcPct val="115000"/>
              </a:lnSpc>
              <a:spcAft>
                <a:spcPts val="800"/>
              </a:spcAft>
            </a:pPr>
            <a:r>
              <a:rPr lang="en-US" sz="12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	d. Disability benefits: Long-term disability insurance and insured disability income plans </a:t>
            </a:r>
          </a:p>
          <a:p>
            <a:pPr marL="228600" marR="0">
              <a:lnSpc>
                <a:spcPct val="115000"/>
              </a:lnSpc>
              <a:spcAft>
                <a:spcPts val="800"/>
              </a:spcAft>
            </a:pPr>
            <a:r>
              <a:rPr lang="en-US" sz="12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	e. Wellness programs: Wellness programs, disease management programs, and employee assistance programs (EAPs) </a:t>
            </a:r>
          </a:p>
          <a:p>
            <a:pPr marL="228600" marR="0">
              <a:lnSpc>
                <a:spcPct val="115000"/>
              </a:lnSpc>
              <a:spcAft>
                <a:spcPts val="800"/>
              </a:spcAft>
            </a:pPr>
            <a:r>
              <a:rPr lang="en-US" sz="12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	d. Funded vacation benefits, funded apprenticeship benefits, scholarship funds, prepaid legal services, and holiday or severance pay </a:t>
            </a:r>
          </a:p>
          <a:p>
            <a:pPr marL="514350" marR="0" indent="-285750">
              <a:lnSpc>
                <a:spcPct val="115000"/>
              </a:lnSpc>
              <a:spcAft>
                <a:spcPts val="800"/>
              </a:spcAft>
              <a:buFont typeface="Arial" panose="020B0604020202020204" pitchFamily="34" charset="0"/>
              <a:buChar char="•"/>
            </a:pPr>
            <a:endParaRPr lang="en-US" sz="1200" kern="100" dirty="0">
              <a:solidFill>
                <a:schemeClr val="bg1"/>
              </a:solidFill>
              <a:latin typeface="Arial" panose="020B0604020202020204" pitchFamily="34" charset="0"/>
              <a:ea typeface="Aptos" panose="020B0004020202020204" pitchFamily="34" charset="0"/>
              <a:cs typeface="Times New Roman" panose="02020603050405020304" pitchFamily="18" charset="0"/>
            </a:endParaRPr>
          </a:p>
          <a:p>
            <a:pPr marL="514350" marR="0" indent="-285750">
              <a:lnSpc>
                <a:spcPct val="115000"/>
              </a:lnSpc>
              <a:spcAft>
                <a:spcPts val="800"/>
              </a:spcAft>
              <a:buFont typeface="Arial" panose="020B0604020202020204" pitchFamily="34" charset="0"/>
              <a:buChar char="•"/>
            </a:pPr>
            <a:endParaRPr lang="en-US" sz="1200" kern="100" dirty="0">
              <a:solidFill>
                <a:schemeClr val="bg1"/>
              </a:solidFill>
              <a:latin typeface="Arial" panose="020B0604020202020204" pitchFamily="34" charset="0"/>
              <a:ea typeface="Aptos" panose="020B0004020202020204" pitchFamily="34" charset="0"/>
              <a:cs typeface="Times New Roman" panose="02020603050405020304" pitchFamily="18" charset="0"/>
            </a:endParaRPr>
          </a:p>
          <a:p>
            <a:pPr marL="514350" marR="0" indent="-285750">
              <a:lnSpc>
                <a:spcPct val="115000"/>
              </a:lnSpc>
              <a:spcAft>
                <a:spcPts val="800"/>
              </a:spcAft>
              <a:buFont typeface="Arial" panose="020B0604020202020204" pitchFamily="34" charset="0"/>
              <a:buChar char="•"/>
            </a:pPr>
            <a:endParaRPr lang="en-US" sz="1200" kern="100" dirty="0">
              <a:solidFill>
                <a:schemeClr val="bg1"/>
              </a:solidFill>
              <a:latin typeface="Arial" panose="020B0604020202020204" pitchFamily="34" charset="0"/>
              <a:ea typeface="Aptos" panose="020B0004020202020204" pitchFamily="34" charset="0"/>
              <a:cs typeface="Times New Roman" panose="02020603050405020304" pitchFamily="18" charset="0"/>
            </a:endParaRPr>
          </a:p>
          <a:p>
            <a:pPr marL="514350" marR="0" indent="-285750">
              <a:lnSpc>
                <a:spcPct val="115000"/>
              </a:lnSpc>
              <a:spcAft>
                <a:spcPts val="800"/>
              </a:spcAft>
              <a:buFont typeface="Arial" panose="020B0604020202020204" pitchFamily="34" charset="0"/>
              <a:buChar char="•"/>
            </a:pPr>
            <a:endParaRPr lang="en-US" sz="1200" kern="100" dirty="0">
              <a:solidFill>
                <a:schemeClr val="bg1"/>
              </a:solidFill>
              <a:latin typeface="Arial" panose="020B0604020202020204" pitchFamily="34" charset="0"/>
              <a:ea typeface="Aptos" panose="020B0004020202020204" pitchFamily="34" charset="0"/>
              <a:cs typeface="Times New Roman" panose="02020603050405020304" pitchFamily="18" charset="0"/>
            </a:endParaRPr>
          </a:p>
          <a:p>
            <a:pPr marL="514350" marR="0" indent="-285750">
              <a:lnSpc>
                <a:spcPct val="115000"/>
              </a:lnSpc>
              <a:spcAft>
                <a:spcPts val="800"/>
              </a:spcAft>
              <a:buFont typeface="Arial" panose="020B0604020202020204" pitchFamily="34" charset="0"/>
              <a:buChar char="•"/>
            </a:pPr>
            <a:endParaRPr lang="en-US" sz="1200" kern="100" dirty="0">
              <a:solidFill>
                <a:schemeClr val="bg1"/>
              </a:solidFill>
              <a:latin typeface="Arial" panose="020B0604020202020204" pitchFamily="34" charset="0"/>
              <a:ea typeface="Aptos" panose="020B0004020202020204" pitchFamily="34" charset="0"/>
              <a:cs typeface="Times New Roman" panose="02020603050405020304" pitchFamily="18" charset="0"/>
            </a:endParaRPr>
          </a:p>
          <a:p>
            <a:pPr marL="514350" marR="0" indent="-285750">
              <a:lnSpc>
                <a:spcPct val="115000"/>
              </a:lnSpc>
              <a:spcAft>
                <a:spcPts val="800"/>
              </a:spcAft>
              <a:buFont typeface="Arial" panose="020B0604020202020204" pitchFamily="34" charset="0"/>
              <a:buChar char="•"/>
            </a:pPr>
            <a:endParaRPr lang="en-US" sz="1200" kern="100" dirty="0">
              <a:solidFill>
                <a:schemeClr val="bg1"/>
              </a:solidFill>
              <a:latin typeface="Arial" panose="020B0604020202020204" pitchFamily="34" charset="0"/>
              <a:ea typeface="Aptos" panose="020B0004020202020204" pitchFamily="34" charset="0"/>
              <a:cs typeface="Times New Roman" panose="02020603050405020304" pitchFamily="18" charset="0"/>
            </a:endParaRPr>
          </a:p>
          <a:p>
            <a:pPr marL="514350" marR="0" indent="-285750">
              <a:lnSpc>
                <a:spcPct val="115000"/>
              </a:lnSpc>
              <a:spcAft>
                <a:spcPts val="800"/>
              </a:spcAft>
              <a:buFont typeface="Arial" panose="020B0604020202020204" pitchFamily="34" charset="0"/>
              <a:buChar char="•"/>
            </a:pPr>
            <a:endPar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endParaRPr lang="en-US" sz="1200" dirty="0">
              <a:solidFill>
                <a:schemeClr val="bg1"/>
              </a:solidFill>
            </a:endParaRPr>
          </a:p>
        </p:txBody>
      </p:sp>
      <p:sp>
        <p:nvSpPr>
          <p:cNvPr id="5" name="TextBox 4">
            <a:extLst>
              <a:ext uri="{FF2B5EF4-FFF2-40B4-BE49-F238E27FC236}">
                <a16:creationId xmlns:a16="http://schemas.microsoft.com/office/drawing/2014/main" id="{13D947D2-AE6B-0753-0432-08C5D6935C03}"/>
              </a:ext>
            </a:extLst>
          </p:cNvPr>
          <p:cNvSpPr txBox="1"/>
          <p:nvPr/>
        </p:nvSpPr>
        <p:spPr>
          <a:xfrm>
            <a:off x="1430594" y="6017342"/>
            <a:ext cx="184731" cy="369332"/>
          </a:xfrm>
          <a:prstGeom prst="rect">
            <a:avLst/>
          </a:prstGeom>
          <a:noFill/>
        </p:spPr>
        <p:txBody>
          <a:bodyPr wrap="none" rtlCol="0">
            <a:spAutoFit/>
          </a:bodyPr>
          <a:lstStyle/>
          <a:p>
            <a:endParaRPr lang="en-US" dirty="0"/>
          </a:p>
        </p:txBody>
      </p:sp>
    </p:spTree>
    <p:custDataLst>
      <p:tags r:id="rId1"/>
    </p:custDataLst>
    <p:extLst>
      <p:ext uri="{BB962C8B-B14F-4D97-AF65-F5344CB8AC3E}">
        <p14:creationId xmlns:p14="http://schemas.microsoft.com/office/powerpoint/2010/main" val="589510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F1C95-730C-7EE7-0721-25606B7898D7}"/>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32139EE-725F-973F-CC8C-671971B99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9046696-D625-EFBC-E749-27FE2EEB9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CF846A6-4D6D-CC4C-0F69-C78830B6AD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808D724-8137-AE2E-3720-9C4561D142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671BC7B-AAF0-3EF7-D4A9-4F957B247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BD708D75-5DC1-997C-8CC7-4F837473F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31367329-316E-B464-58CE-E0032685F9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 name="Picture 19" descr="Logo&#10;&#10;Description automatically generated">
            <a:extLst>
              <a:ext uri="{FF2B5EF4-FFF2-40B4-BE49-F238E27FC236}">
                <a16:creationId xmlns:a16="http://schemas.microsoft.com/office/drawing/2014/main" id="{44CE0F13-E1AD-0ACC-5D99-07608D450DB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33908" y="178570"/>
            <a:ext cx="1014730" cy="1014730"/>
          </a:xfrm>
          <a:prstGeom prst="rect">
            <a:avLst/>
          </a:prstGeom>
          <a:noFill/>
          <a:ln>
            <a:noFill/>
          </a:ln>
        </p:spPr>
      </p:pic>
      <p:sp>
        <p:nvSpPr>
          <p:cNvPr id="2" name="Slide Number Placeholder 1">
            <a:extLst>
              <a:ext uri="{FF2B5EF4-FFF2-40B4-BE49-F238E27FC236}">
                <a16:creationId xmlns:a16="http://schemas.microsoft.com/office/drawing/2014/main" id="{B7E7519E-140A-7EA0-4E57-0F2A4CBA0816}"/>
              </a:ext>
            </a:extLst>
          </p:cNvPr>
          <p:cNvSpPr>
            <a:spLocks noGrp="1"/>
          </p:cNvSpPr>
          <p:nvPr>
            <p:ph type="sldNum" sz="quarter" idx="12"/>
          </p:nvPr>
        </p:nvSpPr>
        <p:spPr/>
        <p:txBody>
          <a:bodyPr/>
          <a:lstStyle/>
          <a:p>
            <a:fld id="{97ADD2CD-795E-40BA-91BF-A8DAF0C6D858}" type="slidenum">
              <a:rPr lang="en-US" smtClean="0"/>
              <a:t>9</a:t>
            </a:fld>
            <a:endParaRPr lang="en-US" dirty="0"/>
          </a:p>
        </p:txBody>
      </p:sp>
      <p:sp>
        <p:nvSpPr>
          <p:cNvPr id="8" name="TextBox 7">
            <a:extLst>
              <a:ext uri="{FF2B5EF4-FFF2-40B4-BE49-F238E27FC236}">
                <a16:creationId xmlns:a16="http://schemas.microsoft.com/office/drawing/2014/main" id="{C6E204FD-9921-E52E-E765-7C0879864A7C}"/>
              </a:ext>
            </a:extLst>
          </p:cNvPr>
          <p:cNvSpPr txBox="1"/>
          <p:nvPr/>
        </p:nvSpPr>
        <p:spPr>
          <a:xfrm>
            <a:off x="6840187" y="2458192"/>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ED07300F-804B-3997-86E6-44B36D20A783}"/>
              </a:ext>
            </a:extLst>
          </p:cNvPr>
          <p:cNvSpPr txBox="1"/>
          <p:nvPr/>
        </p:nvSpPr>
        <p:spPr>
          <a:xfrm>
            <a:off x="4435469" y="700435"/>
            <a:ext cx="2662908" cy="523220"/>
          </a:xfrm>
          <a:prstGeom prst="rect">
            <a:avLst/>
          </a:prstGeom>
          <a:noFill/>
        </p:spPr>
        <p:txBody>
          <a:bodyPr wrap="none" rtlCol="0">
            <a:spAutoFit/>
          </a:bodyPr>
          <a:lstStyle/>
          <a:p>
            <a:pPr algn="ctr"/>
            <a:r>
              <a:rPr lang="en-US" sz="2800" b="1" dirty="0">
                <a:solidFill>
                  <a:schemeClr val="bg1"/>
                </a:solidFill>
                <a:latin typeface="Arial" panose="020B0604020202020204" pitchFamily="34" charset="0"/>
                <a:cs typeface="Arial" panose="020B0604020202020204" pitchFamily="34" charset="0"/>
              </a:rPr>
              <a:t>Stark Contrast</a:t>
            </a:r>
          </a:p>
        </p:txBody>
      </p:sp>
      <p:sp>
        <p:nvSpPr>
          <p:cNvPr id="5" name="TextBox 4">
            <a:extLst>
              <a:ext uri="{FF2B5EF4-FFF2-40B4-BE49-F238E27FC236}">
                <a16:creationId xmlns:a16="http://schemas.microsoft.com/office/drawing/2014/main" id="{773BB87B-1B87-3685-7E27-29AEFAC1C22B}"/>
              </a:ext>
            </a:extLst>
          </p:cNvPr>
          <p:cNvSpPr txBox="1"/>
          <p:nvPr/>
        </p:nvSpPr>
        <p:spPr>
          <a:xfrm>
            <a:off x="1430594" y="6017342"/>
            <a:ext cx="184731"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61D02D4B-969E-81AD-DEF2-0A3A7CDC58A9}"/>
              </a:ext>
            </a:extLst>
          </p:cNvPr>
          <p:cNvSpPr txBox="1"/>
          <p:nvPr/>
        </p:nvSpPr>
        <p:spPr>
          <a:xfrm>
            <a:off x="357456" y="1421152"/>
            <a:ext cx="5844613" cy="3785652"/>
          </a:xfrm>
          <a:prstGeom prst="rect">
            <a:avLst/>
          </a:prstGeom>
          <a:noFill/>
        </p:spPr>
        <p:txBody>
          <a:bodyPr wrap="none" rtlCol="0">
            <a:spAutoFit/>
          </a:bodyPr>
          <a:lstStyle/>
          <a:p>
            <a:r>
              <a:rPr lang="en-US" sz="2000" b="1" dirty="0">
                <a:solidFill>
                  <a:schemeClr val="bg1"/>
                </a:solidFill>
                <a:latin typeface="Arial" panose="020B0604020202020204" pitchFamily="34" charset="0"/>
                <a:cs typeface="Arial" panose="020B0604020202020204" pitchFamily="34" charset="0"/>
              </a:rPr>
              <a:t>“Rehab Client” for tax purposes</a:t>
            </a:r>
          </a:p>
          <a:p>
            <a:pPr algn="ctr"/>
            <a:endParaRPr lang="en-US" sz="1600" b="1" dirty="0">
              <a:solidFill>
                <a:schemeClr val="bg1"/>
              </a:solidFill>
              <a:latin typeface="Arial" panose="020B0604020202020204" pitchFamily="34" charset="0"/>
              <a:cs typeface="Arial" panose="020B0604020202020204" pitchFamily="34" charset="0"/>
            </a:endParaRPr>
          </a:p>
          <a:p>
            <a:pPr marL="342900" indent="-342900">
              <a:spcAft>
                <a:spcPts val="12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Likely receive an IRS Form 1099</a:t>
            </a:r>
          </a:p>
          <a:p>
            <a:pPr marL="342900" indent="-342900">
              <a:spcAft>
                <a:spcPts val="12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Compensation received is not be “wages”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but rather “incentives” or “awards”</a:t>
            </a:r>
          </a:p>
          <a:p>
            <a:pPr marL="342900" indent="-342900">
              <a:spcAft>
                <a:spcPts val="12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You may be responsible for a 15.3% payroll tax liability</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on top of your income tax liability because your employer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didn’t withhold taxes on your behalf.</a:t>
            </a:r>
          </a:p>
          <a:p>
            <a:pPr marL="342900" indent="-342900">
              <a:spcAft>
                <a:spcPts val="1200"/>
              </a:spcAft>
              <a:buFont typeface="Arial" panose="020B0604020202020204" pitchFamily="34" charset="0"/>
              <a:buChar char="•"/>
            </a:pPr>
            <a:r>
              <a:rPr lang="en-US" sz="1600" i="1" dirty="0">
                <a:solidFill>
                  <a:schemeClr val="bg1"/>
                </a:solidFill>
                <a:latin typeface="Arial" panose="020B0604020202020204" pitchFamily="34" charset="0"/>
                <a:cs typeface="Arial" panose="020B0604020202020204" pitchFamily="34" charset="0"/>
              </a:rPr>
              <a:t>May</a:t>
            </a:r>
            <a:r>
              <a:rPr lang="en-US" sz="1600" dirty="0">
                <a:solidFill>
                  <a:schemeClr val="bg1"/>
                </a:solidFill>
                <a:latin typeface="Arial" panose="020B0604020202020204" pitchFamily="34" charset="0"/>
                <a:cs typeface="Arial" panose="020B0604020202020204" pitchFamily="34" charset="0"/>
              </a:rPr>
              <a:t> still be eligible for some employment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benefits like minimum wage and overtime offered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under the FLSA (if you are classified as a FLSA employee)</a:t>
            </a:r>
          </a:p>
          <a:p>
            <a:pPr marL="342900" indent="-34290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00B618E-7CDD-2364-D749-1F63714593A1}"/>
              </a:ext>
            </a:extLst>
          </p:cNvPr>
          <p:cNvSpPr txBox="1"/>
          <p:nvPr/>
        </p:nvSpPr>
        <p:spPr>
          <a:xfrm>
            <a:off x="6091431" y="1358791"/>
            <a:ext cx="6255239" cy="5416868"/>
          </a:xfrm>
          <a:prstGeom prst="rect">
            <a:avLst/>
          </a:prstGeom>
          <a:noFill/>
        </p:spPr>
        <p:txBody>
          <a:bodyPr wrap="none" rtlCol="0">
            <a:spAutoFit/>
          </a:bodyPr>
          <a:lstStyle/>
          <a:p>
            <a:r>
              <a:rPr lang="en-US" sz="2000" b="1" dirty="0">
                <a:solidFill>
                  <a:schemeClr val="bg1"/>
                </a:solidFill>
                <a:latin typeface="Arial" panose="020B0604020202020204" pitchFamily="34" charset="0"/>
                <a:cs typeface="Arial" panose="020B0604020202020204" pitchFamily="34" charset="0"/>
              </a:rPr>
              <a:t>“Employee” for tax purposes</a:t>
            </a:r>
          </a:p>
          <a:p>
            <a:endParaRPr lang="en-US" sz="1600" b="1" dirty="0">
              <a:solidFill>
                <a:schemeClr val="bg1"/>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US" sz="1500" dirty="0">
                <a:solidFill>
                  <a:schemeClr val="bg1"/>
                </a:solidFill>
                <a:latin typeface="Arial" panose="020B0604020202020204" pitchFamily="34" charset="0"/>
                <a:cs typeface="Arial" panose="020B0604020202020204" pitchFamily="34" charset="0"/>
              </a:rPr>
              <a:t>Will receive a W-2</a:t>
            </a:r>
          </a:p>
          <a:p>
            <a:pPr marL="285750" indent="-285750">
              <a:spcAft>
                <a:spcPts val="1200"/>
              </a:spcAft>
              <a:buFont typeface="Arial" panose="020B0604020202020204" pitchFamily="34" charset="0"/>
              <a:buChar char="•"/>
            </a:pPr>
            <a:r>
              <a:rPr lang="en-US" sz="1500" dirty="0">
                <a:solidFill>
                  <a:schemeClr val="bg1"/>
                </a:solidFill>
                <a:latin typeface="Arial" panose="020B0604020202020204" pitchFamily="34" charset="0"/>
                <a:cs typeface="Arial" panose="020B0604020202020204" pitchFamily="34" charset="0"/>
              </a:rPr>
              <a:t>Compensation paid to you is “wages”</a:t>
            </a:r>
          </a:p>
          <a:p>
            <a:pPr marL="285750" indent="-285750">
              <a:spcAft>
                <a:spcPts val="1200"/>
              </a:spcAft>
              <a:buFont typeface="Arial" panose="020B0604020202020204" pitchFamily="34" charset="0"/>
              <a:buChar char="•"/>
            </a:pPr>
            <a:r>
              <a:rPr lang="en-US" sz="1500" dirty="0">
                <a:solidFill>
                  <a:schemeClr val="bg1"/>
                </a:solidFill>
                <a:latin typeface="Arial" panose="020B0604020202020204" pitchFamily="34" charset="0"/>
                <a:cs typeface="Arial" panose="020B0604020202020204" pitchFamily="34" charset="0"/>
              </a:rPr>
              <a:t>Employer pays 6.2% for SS and 1.45% for </a:t>
            </a:r>
            <a:br>
              <a:rPr lang="en-US" sz="1500" dirty="0">
                <a:solidFill>
                  <a:schemeClr val="bg1"/>
                </a:solidFill>
                <a:latin typeface="Arial" panose="020B0604020202020204" pitchFamily="34" charset="0"/>
                <a:cs typeface="Arial" panose="020B0604020202020204" pitchFamily="34" charset="0"/>
              </a:rPr>
            </a:br>
            <a:r>
              <a:rPr lang="en-US" sz="1500" dirty="0">
                <a:solidFill>
                  <a:schemeClr val="bg1"/>
                </a:solidFill>
                <a:latin typeface="Arial" panose="020B0604020202020204" pitchFamily="34" charset="0"/>
                <a:cs typeface="Arial" panose="020B0604020202020204" pitchFamily="34" charset="0"/>
              </a:rPr>
              <a:t>Medicare on your behalf (FICA).</a:t>
            </a:r>
          </a:p>
          <a:p>
            <a:pPr marL="285750" indent="-285750">
              <a:spcAft>
                <a:spcPts val="1200"/>
              </a:spcAft>
              <a:buFont typeface="Arial" panose="020B0604020202020204" pitchFamily="34" charset="0"/>
              <a:buChar char="•"/>
            </a:pPr>
            <a:r>
              <a:rPr lang="en-US" sz="1500" dirty="0">
                <a:solidFill>
                  <a:schemeClr val="bg1"/>
                </a:solidFill>
                <a:latin typeface="Arial" panose="020B0604020202020204" pitchFamily="34" charset="0"/>
                <a:cs typeface="Arial" panose="020B0604020202020204" pitchFamily="34" charset="0"/>
              </a:rPr>
              <a:t>Paying into / earning credits for SS Retirement (OASDI) eligibility</a:t>
            </a:r>
            <a:br>
              <a:rPr lang="en-US" sz="1500" dirty="0">
                <a:solidFill>
                  <a:schemeClr val="bg1"/>
                </a:solidFill>
                <a:latin typeface="Arial" panose="020B0604020202020204" pitchFamily="34" charset="0"/>
                <a:cs typeface="Arial" panose="020B0604020202020204" pitchFamily="34" charset="0"/>
              </a:rPr>
            </a:br>
            <a:r>
              <a:rPr lang="en-US" sz="1500" dirty="0">
                <a:solidFill>
                  <a:schemeClr val="bg1"/>
                </a:solidFill>
                <a:latin typeface="Arial" panose="020B0604020202020204" pitchFamily="34" charset="0"/>
                <a:cs typeface="Arial" panose="020B0604020202020204" pitchFamily="34" charset="0"/>
              </a:rPr>
              <a:t>and Medicare benefits in retirement</a:t>
            </a:r>
          </a:p>
          <a:p>
            <a:pPr marL="285750" indent="-285750">
              <a:spcAft>
                <a:spcPts val="1200"/>
              </a:spcAft>
              <a:buFont typeface="Arial" panose="020B0604020202020204" pitchFamily="34" charset="0"/>
              <a:buChar char="•"/>
            </a:pPr>
            <a:r>
              <a:rPr lang="en-US" sz="1500" dirty="0">
                <a:solidFill>
                  <a:schemeClr val="bg1"/>
                </a:solidFill>
                <a:latin typeface="Arial" panose="020B0604020202020204" pitchFamily="34" charset="0"/>
                <a:cs typeface="Arial" panose="020B0604020202020204" pitchFamily="34" charset="0"/>
              </a:rPr>
              <a:t>ERISA benefits – tax deductible employer-sponsored benefits </a:t>
            </a:r>
          </a:p>
          <a:p>
            <a:pPr marL="742950" lvl="1" indent="-285750">
              <a:spcAft>
                <a:spcPts val="1200"/>
              </a:spcAft>
              <a:buFont typeface="Arial" panose="020B0604020202020204" pitchFamily="34" charset="0"/>
              <a:buChar char="•"/>
            </a:pPr>
            <a:r>
              <a:rPr lang="en-US" sz="1500" dirty="0">
                <a:solidFill>
                  <a:schemeClr val="bg1"/>
                </a:solidFill>
                <a:latin typeface="Arial" panose="020B0604020202020204" pitchFamily="34" charset="0"/>
                <a:cs typeface="Arial" panose="020B0604020202020204" pitchFamily="34" charset="0"/>
              </a:rPr>
              <a:t>a. Health plans: Medical, dental, vision, Rx, FSA, etc. </a:t>
            </a:r>
          </a:p>
          <a:p>
            <a:pPr marL="742950" lvl="1" indent="-285750">
              <a:spcAft>
                <a:spcPts val="1200"/>
              </a:spcAft>
              <a:buFont typeface="Arial" panose="020B0604020202020204" pitchFamily="34" charset="0"/>
              <a:buChar char="•"/>
            </a:pPr>
            <a:r>
              <a:rPr lang="en-US" sz="1500" dirty="0">
                <a:solidFill>
                  <a:schemeClr val="bg1"/>
                </a:solidFill>
                <a:latin typeface="Arial" panose="020B0604020202020204" pitchFamily="34" charset="0"/>
                <a:cs typeface="Arial" panose="020B0604020202020204" pitchFamily="34" charset="0"/>
              </a:rPr>
              <a:t>b. Retirement plans: Pension plans, 401(k)s, 403(b)s, etc.</a:t>
            </a:r>
          </a:p>
          <a:p>
            <a:pPr marL="742950" lvl="1" indent="-285750">
              <a:spcAft>
                <a:spcPts val="1200"/>
              </a:spcAft>
              <a:buFont typeface="Arial" panose="020B0604020202020204" pitchFamily="34" charset="0"/>
              <a:buChar char="•"/>
            </a:pPr>
            <a:r>
              <a:rPr lang="en-US" sz="1500" dirty="0">
                <a:solidFill>
                  <a:schemeClr val="bg1"/>
                </a:solidFill>
                <a:latin typeface="Arial" panose="020B0604020202020204" pitchFamily="34" charset="0"/>
                <a:cs typeface="Arial" panose="020B0604020202020204" pitchFamily="34" charset="0"/>
              </a:rPr>
              <a:t>c. Group life insurance, accidental death, etc. </a:t>
            </a:r>
          </a:p>
          <a:p>
            <a:pPr marL="742950" lvl="1" indent="-285750">
              <a:spcAft>
                <a:spcPts val="1200"/>
              </a:spcAft>
              <a:buFont typeface="Arial" panose="020B0604020202020204" pitchFamily="34" charset="0"/>
              <a:buChar char="•"/>
            </a:pPr>
            <a:r>
              <a:rPr lang="en-US" sz="1500" dirty="0">
                <a:solidFill>
                  <a:schemeClr val="bg1"/>
                </a:solidFill>
                <a:latin typeface="Arial" panose="020B0604020202020204" pitchFamily="34" charset="0"/>
                <a:cs typeface="Arial" panose="020B0604020202020204" pitchFamily="34" charset="0"/>
              </a:rPr>
              <a:t>d. Disability benefits: Long-term disability insurance, etc. </a:t>
            </a:r>
          </a:p>
          <a:p>
            <a:pPr marL="742950" lvl="1" indent="-285750">
              <a:spcAft>
                <a:spcPts val="1200"/>
              </a:spcAft>
              <a:buFont typeface="Arial" panose="020B0604020202020204" pitchFamily="34" charset="0"/>
              <a:buChar char="•"/>
            </a:pPr>
            <a:r>
              <a:rPr lang="en-US" sz="1500" dirty="0">
                <a:solidFill>
                  <a:schemeClr val="bg1"/>
                </a:solidFill>
                <a:latin typeface="Arial" panose="020B0604020202020204" pitchFamily="34" charset="0"/>
                <a:cs typeface="Arial" panose="020B0604020202020204" pitchFamily="34" charset="0"/>
              </a:rPr>
              <a:t>e. Wellness, disease management, and employee </a:t>
            </a:r>
            <a:br>
              <a:rPr lang="en-US" sz="1500" dirty="0">
                <a:solidFill>
                  <a:schemeClr val="bg1"/>
                </a:solidFill>
                <a:latin typeface="Arial" panose="020B0604020202020204" pitchFamily="34" charset="0"/>
                <a:cs typeface="Arial" panose="020B0604020202020204" pitchFamily="34" charset="0"/>
              </a:rPr>
            </a:br>
            <a:r>
              <a:rPr lang="en-US" sz="1500" dirty="0">
                <a:solidFill>
                  <a:schemeClr val="bg1"/>
                </a:solidFill>
                <a:latin typeface="Arial" panose="020B0604020202020204" pitchFamily="34" charset="0"/>
                <a:cs typeface="Arial" panose="020B0604020202020204" pitchFamily="34" charset="0"/>
              </a:rPr>
              <a:t>assistance programs </a:t>
            </a:r>
          </a:p>
          <a:p>
            <a:pPr marL="742950" lvl="1" indent="-285750">
              <a:spcAft>
                <a:spcPts val="1200"/>
              </a:spcAft>
              <a:buFont typeface="Arial" panose="020B0604020202020204" pitchFamily="34" charset="0"/>
              <a:buChar char="•"/>
            </a:pPr>
            <a:r>
              <a:rPr lang="en-US" sz="1500" dirty="0">
                <a:solidFill>
                  <a:schemeClr val="bg1"/>
                </a:solidFill>
                <a:latin typeface="Arial" panose="020B0604020202020204" pitchFamily="34" charset="0"/>
                <a:cs typeface="Arial" panose="020B0604020202020204" pitchFamily="34" charset="0"/>
              </a:rPr>
              <a:t>d. Other benefits: Paid vacation, apprenticeships, scholarships</a:t>
            </a:r>
            <a:endParaRPr lang="en-US" sz="2000"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9921529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24641</TotalTime>
  <Words>2645</Words>
  <PresentationFormat>Widescreen</PresentationFormat>
  <Paragraphs>348</Paragraphs>
  <Slides>31</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Aptos</vt:lpstr>
      <vt:lpstr>Arial</vt:lpstr>
      <vt:lpstr>Calibri</vt:lpstr>
      <vt:lpstr>Calibri Light</vt:lpstr>
      <vt:lpstr>Helvetica Neue</vt:lpstr>
      <vt:lpstr>SourceSansProRegular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Tax matters for people with disabilities</vt:lpstr>
      <vt:lpstr>THE earned income tax credit</vt:lpstr>
      <vt:lpstr>THE CHILD TAX CREDIT (CTC)</vt:lpstr>
      <vt:lpstr>   HOW DO I QUALIFY?</vt:lpstr>
      <vt:lpstr>2025 example</vt:lpstr>
      <vt:lpstr>2025 example</vt:lpstr>
      <vt:lpstr>2025 example</vt:lpstr>
      <vt:lpstr>PowerPoint Presentation</vt:lpstr>
      <vt:lpstr>Help is Available!</vt:lpstr>
      <vt:lpstr>New Direct File Tool</vt:lpstr>
      <vt:lpstr>PowerPoint Presentation</vt:lpstr>
      <vt:lpstr>Resources </vt:lpstr>
      <vt:lpstr>Tips for using a paid preparer</vt:lpstr>
      <vt:lpstr>Contact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2021-06-03T00:12:50Z</cp:lastPrinted>
  <dcterms:created xsi:type="dcterms:W3CDTF">2021-05-23T20:03:01Z</dcterms:created>
  <dcterms:modified xsi:type="dcterms:W3CDTF">2025-03-05T19:56:50Z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4BBCAD7D-7883-4140-BE5F-DDC6AB0ECF4F</vt:lpwstr>
  </property>
  <property fmtid="{D5CDD505-2E9C-101B-9397-08002B2CF9AE}" pid="3" name="ArticulatePath">
    <vt:lpwstr>Presentation1</vt:lpwstr>
  </property>
</Properties>
</file>